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62" r:id="rId3"/>
    <p:sldId id="264" r:id="rId4"/>
    <p:sldId id="265" r:id="rId5"/>
    <p:sldId id="267" r:id="rId6"/>
    <p:sldId id="268" r:id="rId7"/>
    <p:sldId id="269" r:id="rId8"/>
    <p:sldId id="256" r:id="rId9"/>
    <p:sldId id="257" r:id="rId10"/>
    <p:sldId id="258" r:id="rId11"/>
    <p:sldId id="259" r:id="rId12"/>
    <p:sldId id="260" r:id="rId13"/>
    <p:sldId id="270" r:id="rId14"/>
    <p:sldId id="271" r:id="rId15"/>
    <p:sldId id="272" r:id="rId16"/>
    <p:sldId id="27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9.png"/><Relationship Id="rId7" Type="http://schemas.openxmlformats.org/officeDocument/2006/relationships/image" Target="../media/image21.png"/><Relationship Id="rId2" Type="http://schemas.openxmlformats.org/officeDocument/2006/relationships/image" Target="../media/image9.svg"/><Relationship Id="rId1" Type="http://schemas.openxmlformats.org/officeDocument/2006/relationships/image" Target="../media/image18.png"/><Relationship Id="rId6" Type="http://schemas.openxmlformats.org/officeDocument/2006/relationships/image" Target="../media/image13.svg"/><Relationship Id="rId5" Type="http://schemas.openxmlformats.org/officeDocument/2006/relationships/image" Target="../media/image20.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22.pn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B7F805-E322-4EE4-91AF-7F3D74EAD57D}"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2718245A-A470-4E00-AF29-9B3D7650C4FC}">
      <dgm:prSet custT="1"/>
      <dgm:spPr/>
      <dgm:t>
        <a:bodyPr/>
        <a:lstStyle/>
        <a:p>
          <a:pPr>
            <a:defRPr cap="all"/>
          </a:pPr>
          <a:r>
            <a:rPr lang="en-US" sz="1600" dirty="0"/>
            <a:t>special garbage bags are required for garbage collection, and these bags are priced according to their size. </a:t>
          </a:r>
        </a:p>
      </dgm:t>
    </dgm:pt>
    <dgm:pt modelId="{BD1032DE-5A9E-4604-8AF7-D39D7870DDC2}" type="parTrans" cxnId="{24FE583E-6A7F-4303-9DE7-EFE690B25093}">
      <dgm:prSet/>
      <dgm:spPr/>
      <dgm:t>
        <a:bodyPr/>
        <a:lstStyle/>
        <a:p>
          <a:endParaRPr lang="en-US"/>
        </a:p>
      </dgm:t>
    </dgm:pt>
    <dgm:pt modelId="{AED57D06-DFF5-4A86-B7CD-F8341DF880C5}" type="sibTrans" cxnId="{24FE583E-6A7F-4303-9DE7-EFE690B25093}">
      <dgm:prSet/>
      <dgm:spPr/>
      <dgm:t>
        <a:bodyPr/>
        <a:lstStyle/>
        <a:p>
          <a:endParaRPr lang="en-US"/>
        </a:p>
      </dgm:t>
    </dgm:pt>
    <dgm:pt modelId="{164E39BC-3FC3-45A4-B867-A271D5E4D8A8}">
      <dgm:prSet/>
      <dgm:spPr/>
      <dgm:t>
        <a:bodyPr/>
        <a:lstStyle/>
        <a:p>
          <a:pPr>
            <a:defRPr cap="all"/>
          </a:pPr>
          <a:r>
            <a:rPr lang="en-US"/>
            <a:t>Garbage bags or stickers are available in all grocery stores and supermarkets.</a:t>
          </a:r>
        </a:p>
      </dgm:t>
    </dgm:pt>
    <dgm:pt modelId="{0FBAE20D-CEF9-4C00-8875-4C122DE52E8C}" type="parTrans" cxnId="{BD0CCBDB-7F68-48AA-9008-AFD53E9C6E53}">
      <dgm:prSet/>
      <dgm:spPr/>
      <dgm:t>
        <a:bodyPr/>
        <a:lstStyle/>
        <a:p>
          <a:endParaRPr lang="en-US"/>
        </a:p>
      </dgm:t>
    </dgm:pt>
    <dgm:pt modelId="{A8D0B4B0-6E3D-4C88-AE3A-E1AAE1C50333}" type="sibTrans" cxnId="{BD0CCBDB-7F68-48AA-9008-AFD53E9C6E53}">
      <dgm:prSet/>
      <dgm:spPr/>
      <dgm:t>
        <a:bodyPr/>
        <a:lstStyle/>
        <a:p>
          <a:endParaRPr lang="en-US"/>
        </a:p>
      </dgm:t>
    </dgm:pt>
    <dgm:pt modelId="{04CD575E-C5B0-4F19-881A-F940DAA06B14}">
      <dgm:prSet/>
      <dgm:spPr/>
      <dgm:t>
        <a:bodyPr/>
        <a:lstStyle/>
        <a:p>
          <a:pPr>
            <a:defRPr cap="all"/>
          </a:pPr>
          <a:r>
            <a:rPr lang="en-US"/>
            <a:t>Recycling collection points for glass, plastic, aluminium, paper, textiles and batteries are widely available.</a:t>
          </a:r>
        </a:p>
      </dgm:t>
    </dgm:pt>
    <dgm:pt modelId="{C6360F66-3CE7-4900-A9A9-8F2EB7E959E1}" type="parTrans" cxnId="{41694121-4C78-464F-9C48-3AF7DF654B57}">
      <dgm:prSet/>
      <dgm:spPr/>
      <dgm:t>
        <a:bodyPr/>
        <a:lstStyle/>
        <a:p>
          <a:endParaRPr lang="en-US"/>
        </a:p>
      </dgm:t>
    </dgm:pt>
    <dgm:pt modelId="{CFB6840D-F5D6-4582-A67C-57354B71378D}" type="sibTrans" cxnId="{41694121-4C78-464F-9C48-3AF7DF654B57}">
      <dgm:prSet/>
      <dgm:spPr/>
      <dgm:t>
        <a:bodyPr/>
        <a:lstStyle/>
        <a:p>
          <a:endParaRPr lang="en-US"/>
        </a:p>
      </dgm:t>
    </dgm:pt>
    <dgm:pt modelId="{CDC185B3-3654-45EE-A49E-DA2FB22CA0BB}">
      <dgm:prSet/>
      <dgm:spPr/>
      <dgm:t>
        <a:bodyPr/>
        <a:lstStyle/>
        <a:p>
          <a:pPr>
            <a:defRPr cap="all"/>
          </a:pPr>
          <a:r>
            <a:rPr lang="en-IN"/>
            <a:t>Encouraging consumers to recycle.</a:t>
          </a:r>
          <a:endParaRPr lang="en-US"/>
        </a:p>
      </dgm:t>
    </dgm:pt>
    <dgm:pt modelId="{BC2E2884-E612-46FA-89DE-E7D1C93314C8}" type="parTrans" cxnId="{EBC3BF4D-C4F1-47EA-B583-2E12C830A53C}">
      <dgm:prSet/>
      <dgm:spPr/>
      <dgm:t>
        <a:bodyPr/>
        <a:lstStyle/>
        <a:p>
          <a:endParaRPr lang="en-US"/>
        </a:p>
      </dgm:t>
    </dgm:pt>
    <dgm:pt modelId="{F43C07DF-DA2E-4B51-B104-0F87097AEAB8}" type="sibTrans" cxnId="{EBC3BF4D-C4F1-47EA-B583-2E12C830A53C}">
      <dgm:prSet/>
      <dgm:spPr/>
      <dgm:t>
        <a:bodyPr/>
        <a:lstStyle/>
        <a:p>
          <a:endParaRPr lang="en-US"/>
        </a:p>
      </dgm:t>
    </dgm:pt>
    <dgm:pt modelId="{BC696735-AA7E-47FD-AD8A-D3B8FD7E34DC}">
      <dgm:prSet/>
      <dgm:spPr/>
      <dgm:t>
        <a:bodyPr/>
        <a:lstStyle/>
        <a:p>
          <a:pPr>
            <a:defRPr cap="all"/>
          </a:pPr>
          <a:r>
            <a:rPr lang="en-IN"/>
            <a:t>Educating citizens about waste management through public schools or campaigns.</a:t>
          </a:r>
          <a:endParaRPr lang="en-US"/>
        </a:p>
      </dgm:t>
    </dgm:pt>
    <dgm:pt modelId="{A4ABA27C-4A1C-4123-8AFA-3C1321920F4C}" type="parTrans" cxnId="{F6C59EF0-F176-4557-A9B9-F1FFF3E2D817}">
      <dgm:prSet/>
      <dgm:spPr/>
      <dgm:t>
        <a:bodyPr/>
        <a:lstStyle/>
        <a:p>
          <a:endParaRPr lang="en-US"/>
        </a:p>
      </dgm:t>
    </dgm:pt>
    <dgm:pt modelId="{9EAEAA3D-D8E2-477F-8D18-962BC8423019}" type="sibTrans" cxnId="{F6C59EF0-F176-4557-A9B9-F1FFF3E2D817}">
      <dgm:prSet/>
      <dgm:spPr/>
      <dgm:t>
        <a:bodyPr/>
        <a:lstStyle/>
        <a:p>
          <a:endParaRPr lang="en-US"/>
        </a:p>
      </dgm:t>
    </dgm:pt>
    <dgm:pt modelId="{06496B9A-7952-4276-B329-234AB8B4D265}" type="pres">
      <dgm:prSet presAssocID="{E4B7F805-E322-4EE4-91AF-7F3D74EAD57D}" presName="root" presStyleCnt="0">
        <dgm:presLayoutVars>
          <dgm:dir/>
          <dgm:resizeHandles val="exact"/>
        </dgm:presLayoutVars>
      </dgm:prSet>
      <dgm:spPr/>
    </dgm:pt>
    <dgm:pt modelId="{3CE0E2AB-29B3-4F4B-A7C1-7D6F127CF210}" type="pres">
      <dgm:prSet presAssocID="{2718245A-A470-4E00-AF29-9B3D7650C4FC}" presName="compNode" presStyleCnt="0"/>
      <dgm:spPr/>
    </dgm:pt>
    <dgm:pt modelId="{8B37BA44-119E-46CC-B74C-09F332742A6A}" type="pres">
      <dgm:prSet presAssocID="{2718245A-A470-4E00-AF29-9B3D7650C4FC}" presName="iconBgRect" presStyleLbl="bgShp" presStyleIdx="0" presStyleCnt="5"/>
      <dgm:spPr/>
    </dgm:pt>
    <dgm:pt modelId="{B8228408-F3F4-4B66-9EAB-7AEB5B2654C5}" type="pres">
      <dgm:prSet presAssocID="{2718245A-A470-4E00-AF29-9B3D7650C4FC}"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owel"/>
        </a:ext>
      </dgm:extLst>
    </dgm:pt>
    <dgm:pt modelId="{197E7A7F-E945-497E-A856-29068ABF2BF1}" type="pres">
      <dgm:prSet presAssocID="{2718245A-A470-4E00-AF29-9B3D7650C4FC}" presName="spaceRect" presStyleCnt="0"/>
      <dgm:spPr/>
    </dgm:pt>
    <dgm:pt modelId="{99B35980-F619-4290-87B9-86551FA39820}" type="pres">
      <dgm:prSet presAssocID="{2718245A-A470-4E00-AF29-9B3D7650C4FC}" presName="textRect" presStyleLbl="revTx" presStyleIdx="0" presStyleCnt="5">
        <dgm:presLayoutVars>
          <dgm:chMax val="1"/>
          <dgm:chPref val="1"/>
        </dgm:presLayoutVars>
      </dgm:prSet>
      <dgm:spPr/>
    </dgm:pt>
    <dgm:pt modelId="{9786668E-FD3F-45B2-80D2-F3F9AB30FDFF}" type="pres">
      <dgm:prSet presAssocID="{AED57D06-DFF5-4A86-B7CD-F8341DF880C5}" presName="sibTrans" presStyleCnt="0"/>
      <dgm:spPr/>
    </dgm:pt>
    <dgm:pt modelId="{59F709AF-1161-4BE1-A50A-824D3BD0C465}" type="pres">
      <dgm:prSet presAssocID="{164E39BC-3FC3-45A4-B867-A271D5E4D8A8}" presName="compNode" presStyleCnt="0"/>
      <dgm:spPr/>
    </dgm:pt>
    <dgm:pt modelId="{3EFC7BCB-A78F-4B52-BF1B-6E6AF8838AA3}" type="pres">
      <dgm:prSet presAssocID="{164E39BC-3FC3-45A4-B867-A271D5E4D8A8}" presName="iconBgRect" presStyleLbl="bgShp" presStyleIdx="1" presStyleCnt="5"/>
      <dgm:spPr/>
    </dgm:pt>
    <dgm:pt modelId="{2AF7E199-007B-48A2-88EF-8EA96A9BD67C}" type="pres">
      <dgm:prSet presAssocID="{164E39BC-3FC3-45A4-B867-A271D5E4D8A8}"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hopping basket"/>
        </a:ext>
      </dgm:extLst>
    </dgm:pt>
    <dgm:pt modelId="{F629BD17-5C43-4417-B43B-62A29744F3D6}" type="pres">
      <dgm:prSet presAssocID="{164E39BC-3FC3-45A4-B867-A271D5E4D8A8}" presName="spaceRect" presStyleCnt="0"/>
      <dgm:spPr/>
    </dgm:pt>
    <dgm:pt modelId="{4E8E3C6D-DD0A-4E0B-8CDA-C3DD6CA84676}" type="pres">
      <dgm:prSet presAssocID="{164E39BC-3FC3-45A4-B867-A271D5E4D8A8}" presName="textRect" presStyleLbl="revTx" presStyleIdx="1" presStyleCnt="5">
        <dgm:presLayoutVars>
          <dgm:chMax val="1"/>
          <dgm:chPref val="1"/>
        </dgm:presLayoutVars>
      </dgm:prSet>
      <dgm:spPr/>
    </dgm:pt>
    <dgm:pt modelId="{E6F0FA9E-124D-4BEC-B6A1-729F553A9289}" type="pres">
      <dgm:prSet presAssocID="{A8D0B4B0-6E3D-4C88-AE3A-E1AAE1C50333}" presName="sibTrans" presStyleCnt="0"/>
      <dgm:spPr/>
    </dgm:pt>
    <dgm:pt modelId="{3F294658-5114-4F93-BD64-012274D9A938}" type="pres">
      <dgm:prSet presAssocID="{04CD575E-C5B0-4F19-881A-F940DAA06B14}" presName="compNode" presStyleCnt="0"/>
      <dgm:spPr/>
    </dgm:pt>
    <dgm:pt modelId="{5E5A53A2-FED6-45EB-B165-5296A2672312}" type="pres">
      <dgm:prSet presAssocID="{04CD575E-C5B0-4F19-881A-F940DAA06B14}" presName="iconBgRect" presStyleLbl="bgShp" presStyleIdx="2" presStyleCnt="5"/>
      <dgm:spPr/>
    </dgm:pt>
    <dgm:pt modelId="{9EB03505-70F6-4F46-AF17-CA70FE8D3F1B}" type="pres">
      <dgm:prSet presAssocID="{04CD575E-C5B0-4F19-881A-F940DAA06B14}"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ecycle Sign"/>
        </a:ext>
      </dgm:extLst>
    </dgm:pt>
    <dgm:pt modelId="{BF329639-EDA5-4218-A086-2233F9DA8DC6}" type="pres">
      <dgm:prSet presAssocID="{04CD575E-C5B0-4F19-881A-F940DAA06B14}" presName="spaceRect" presStyleCnt="0"/>
      <dgm:spPr/>
    </dgm:pt>
    <dgm:pt modelId="{00294DEE-28E6-43C5-8B72-A5625EC54F07}" type="pres">
      <dgm:prSet presAssocID="{04CD575E-C5B0-4F19-881A-F940DAA06B14}" presName="textRect" presStyleLbl="revTx" presStyleIdx="2" presStyleCnt="5">
        <dgm:presLayoutVars>
          <dgm:chMax val="1"/>
          <dgm:chPref val="1"/>
        </dgm:presLayoutVars>
      </dgm:prSet>
      <dgm:spPr/>
    </dgm:pt>
    <dgm:pt modelId="{7EA83159-EF38-459F-9777-509F4EFBCE0A}" type="pres">
      <dgm:prSet presAssocID="{CFB6840D-F5D6-4582-A67C-57354B71378D}" presName="sibTrans" presStyleCnt="0"/>
      <dgm:spPr/>
    </dgm:pt>
    <dgm:pt modelId="{64E7885D-0E95-4E40-B7C3-9A774AEB6AA8}" type="pres">
      <dgm:prSet presAssocID="{CDC185B3-3654-45EE-A49E-DA2FB22CA0BB}" presName="compNode" presStyleCnt="0"/>
      <dgm:spPr/>
    </dgm:pt>
    <dgm:pt modelId="{6065EC36-4A37-4212-8122-C6FE6C958824}" type="pres">
      <dgm:prSet presAssocID="{CDC185B3-3654-45EE-A49E-DA2FB22CA0BB}" presName="iconBgRect" presStyleLbl="bgShp" presStyleIdx="3" presStyleCnt="5"/>
      <dgm:spPr/>
    </dgm:pt>
    <dgm:pt modelId="{8B8298F1-C058-4599-AF63-E19D9303969C}" type="pres">
      <dgm:prSet presAssocID="{CDC185B3-3654-45EE-A49E-DA2FB22CA0BB}"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ustainability"/>
        </a:ext>
      </dgm:extLst>
    </dgm:pt>
    <dgm:pt modelId="{FB7897D9-7B1D-4383-B962-E7947F7A7DB3}" type="pres">
      <dgm:prSet presAssocID="{CDC185B3-3654-45EE-A49E-DA2FB22CA0BB}" presName="spaceRect" presStyleCnt="0"/>
      <dgm:spPr/>
    </dgm:pt>
    <dgm:pt modelId="{582A95CC-6913-4DE4-827E-A7B45E3E87F4}" type="pres">
      <dgm:prSet presAssocID="{CDC185B3-3654-45EE-A49E-DA2FB22CA0BB}" presName="textRect" presStyleLbl="revTx" presStyleIdx="3" presStyleCnt="5">
        <dgm:presLayoutVars>
          <dgm:chMax val="1"/>
          <dgm:chPref val="1"/>
        </dgm:presLayoutVars>
      </dgm:prSet>
      <dgm:spPr/>
    </dgm:pt>
    <dgm:pt modelId="{FF9FC758-D6AF-4F73-AED0-BBA35D7E4E8A}" type="pres">
      <dgm:prSet presAssocID="{F43C07DF-DA2E-4B51-B104-0F87097AEAB8}" presName="sibTrans" presStyleCnt="0"/>
      <dgm:spPr/>
    </dgm:pt>
    <dgm:pt modelId="{3DE0F023-DA37-468D-B8D0-8286A6479BC6}" type="pres">
      <dgm:prSet presAssocID="{BC696735-AA7E-47FD-AD8A-D3B8FD7E34DC}" presName="compNode" presStyleCnt="0"/>
      <dgm:spPr/>
    </dgm:pt>
    <dgm:pt modelId="{E90453F8-C1AB-4783-B631-EEE62E091684}" type="pres">
      <dgm:prSet presAssocID="{BC696735-AA7E-47FD-AD8A-D3B8FD7E34DC}" presName="iconBgRect" presStyleLbl="bgShp" presStyleIdx="4" presStyleCnt="5"/>
      <dgm:spPr/>
    </dgm:pt>
    <dgm:pt modelId="{E21AA047-CFA5-4D36-8CE7-F1A7DB2DE659}" type="pres">
      <dgm:prSet presAssocID="{BC696735-AA7E-47FD-AD8A-D3B8FD7E34DC}"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choolhouse"/>
        </a:ext>
      </dgm:extLst>
    </dgm:pt>
    <dgm:pt modelId="{1F9F6E62-74E6-4D44-BE82-137228E2688A}" type="pres">
      <dgm:prSet presAssocID="{BC696735-AA7E-47FD-AD8A-D3B8FD7E34DC}" presName="spaceRect" presStyleCnt="0"/>
      <dgm:spPr/>
    </dgm:pt>
    <dgm:pt modelId="{AAA0203B-5565-4DFB-A9C6-351D540ED274}" type="pres">
      <dgm:prSet presAssocID="{BC696735-AA7E-47FD-AD8A-D3B8FD7E34DC}" presName="textRect" presStyleLbl="revTx" presStyleIdx="4" presStyleCnt="5">
        <dgm:presLayoutVars>
          <dgm:chMax val="1"/>
          <dgm:chPref val="1"/>
        </dgm:presLayoutVars>
      </dgm:prSet>
      <dgm:spPr/>
    </dgm:pt>
  </dgm:ptLst>
  <dgm:cxnLst>
    <dgm:cxn modelId="{41694121-4C78-464F-9C48-3AF7DF654B57}" srcId="{E4B7F805-E322-4EE4-91AF-7F3D74EAD57D}" destId="{04CD575E-C5B0-4F19-881A-F940DAA06B14}" srcOrd="2" destOrd="0" parTransId="{C6360F66-3CE7-4900-A9A9-8F2EB7E959E1}" sibTransId="{CFB6840D-F5D6-4582-A67C-57354B71378D}"/>
    <dgm:cxn modelId="{24FE583E-6A7F-4303-9DE7-EFE690B25093}" srcId="{E4B7F805-E322-4EE4-91AF-7F3D74EAD57D}" destId="{2718245A-A470-4E00-AF29-9B3D7650C4FC}" srcOrd="0" destOrd="0" parTransId="{BD1032DE-5A9E-4604-8AF7-D39D7870DDC2}" sibTransId="{AED57D06-DFF5-4A86-B7CD-F8341DF880C5}"/>
    <dgm:cxn modelId="{35D1816D-A571-4CC8-8DDF-1A45C1DA2996}" type="presOf" srcId="{BC696735-AA7E-47FD-AD8A-D3B8FD7E34DC}" destId="{AAA0203B-5565-4DFB-A9C6-351D540ED274}" srcOrd="0" destOrd="0" presId="urn:microsoft.com/office/officeart/2018/5/layout/IconCircleLabelList"/>
    <dgm:cxn modelId="{EBC3BF4D-C4F1-47EA-B583-2E12C830A53C}" srcId="{E4B7F805-E322-4EE4-91AF-7F3D74EAD57D}" destId="{CDC185B3-3654-45EE-A49E-DA2FB22CA0BB}" srcOrd="3" destOrd="0" parTransId="{BC2E2884-E612-46FA-89DE-E7D1C93314C8}" sibTransId="{F43C07DF-DA2E-4B51-B104-0F87097AEAB8}"/>
    <dgm:cxn modelId="{17802272-89F6-4F7E-927B-EEEB587623FD}" type="presOf" srcId="{2718245A-A470-4E00-AF29-9B3D7650C4FC}" destId="{99B35980-F619-4290-87B9-86551FA39820}" srcOrd="0" destOrd="0" presId="urn:microsoft.com/office/officeart/2018/5/layout/IconCircleLabelList"/>
    <dgm:cxn modelId="{DEECFC78-9A48-4CBC-A2B0-E8FED61B37DF}" type="presOf" srcId="{CDC185B3-3654-45EE-A49E-DA2FB22CA0BB}" destId="{582A95CC-6913-4DE4-827E-A7B45E3E87F4}" srcOrd="0" destOrd="0" presId="urn:microsoft.com/office/officeart/2018/5/layout/IconCircleLabelList"/>
    <dgm:cxn modelId="{C12E878A-6EEF-487B-86FD-75704E43E1A4}" type="presOf" srcId="{164E39BC-3FC3-45A4-B867-A271D5E4D8A8}" destId="{4E8E3C6D-DD0A-4E0B-8CDA-C3DD6CA84676}" srcOrd="0" destOrd="0" presId="urn:microsoft.com/office/officeart/2018/5/layout/IconCircleLabelList"/>
    <dgm:cxn modelId="{AC685B8E-DD57-401F-9396-68202326EFE9}" type="presOf" srcId="{E4B7F805-E322-4EE4-91AF-7F3D74EAD57D}" destId="{06496B9A-7952-4276-B329-234AB8B4D265}" srcOrd="0" destOrd="0" presId="urn:microsoft.com/office/officeart/2018/5/layout/IconCircleLabelList"/>
    <dgm:cxn modelId="{BD0CCBDB-7F68-48AA-9008-AFD53E9C6E53}" srcId="{E4B7F805-E322-4EE4-91AF-7F3D74EAD57D}" destId="{164E39BC-3FC3-45A4-B867-A271D5E4D8A8}" srcOrd="1" destOrd="0" parTransId="{0FBAE20D-CEF9-4C00-8875-4C122DE52E8C}" sibTransId="{A8D0B4B0-6E3D-4C88-AE3A-E1AAE1C50333}"/>
    <dgm:cxn modelId="{F6C59EF0-F176-4557-A9B9-F1FFF3E2D817}" srcId="{E4B7F805-E322-4EE4-91AF-7F3D74EAD57D}" destId="{BC696735-AA7E-47FD-AD8A-D3B8FD7E34DC}" srcOrd="4" destOrd="0" parTransId="{A4ABA27C-4A1C-4123-8AFA-3C1321920F4C}" sibTransId="{9EAEAA3D-D8E2-477F-8D18-962BC8423019}"/>
    <dgm:cxn modelId="{38AFBCF0-7AD4-4180-9B1D-266FD44ECD49}" type="presOf" srcId="{04CD575E-C5B0-4F19-881A-F940DAA06B14}" destId="{00294DEE-28E6-43C5-8B72-A5625EC54F07}" srcOrd="0" destOrd="0" presId="urn:microsoft.com/office/officeart/2018/5/layout/IconCircleLabelList"/>
    <dgm:cxn modelId="{AD80AB86-2714-4FFA-8327-04487F67363D}" type="presParOf" srcId="{06496B9A-7952-4276-B329-234AB8B4D265}" destId="{3CE0E2AB-29B3-4F4B-A7C1-7D6F127CF210}" srcOrd="0" destOrd="0" presId="urn:microsoft.com/office/officeart/2018/5/layout/IconCircleLabelList"/>
    <dgm:cxn modelId="{D982B2C5-7333-43D7-BEED-48A8FDDC92DC}" type="presParOf" srcId="{3CE0E2AB-29B3-4F4B-A7C1-7D6F127CF210}" destId="{8B37BA44-119E-46CC-B74C-09F332742A6A}" srcOrd="0" destOrd="0" presId="urn:microsoft.com/office/officeart/2018/5/layout/IconCircleLabelList"/>
    <dgm:cxn modelId="{05AAB112-8657-4812-A14D-FFAA751771A5}" type="presParOf" srcId="{3CE0E2AB-29B3-4F4B-A7C1-7D6F127CF210}" destId="{B8228408-F3F4-4B66-9EAB-7AEB5B2654C5}" srcOrd="1" destOrd="0" presId="urn:microsoft.com/office/officeart/2018/5/layout/IconCircleLabelList"/>
    <dgm:cxn modelId="{CFDA3858-8960-4BA0-98D1-989029F90FA7}" type="presParOf" srcId="{3CE0E2AB-29B3-4F4B-A7C1-7D6F127CF210}" destId="{197E7A7F-E945-497E-A856-29068ABF2BF1}" srcOrd="2" destOrd="0" presId="urn:microsoft.com/office/officeart/2018/5/layout/IconCircleLabelList"/>
    <dgm:cxn modelId="{B9133E6A-3AEA-4163-839D-9938121ADA3F}" type="presParOf" srcId="{3CE0E2AB-29B3-4F4B-A7C1-7D6F127CF210}" destId="{99B35980-F619-4290-87B9-86551FA39820}" srcOrd="3" destOrd="0" presId="urn:microsoft.com/office/officeart/2018/5/layout/IconCircleLabelList"/>
    <dgm:cxn modelId="{33B034FD-A3BE-42BC-80FC-4DBD078D0488}" type="presParOf" srcId="{06496B9A-7952-4276-B329-234AB8B4D265}" destId="{9786668E-FD3F-45B2-80D2-F3F9AB30FDFF}" srcOrd="1" destOrd="0" presId="urn:microsoft.com/office/officeart/2018/5/layout/IconCircleLabelList"/>
    <dgm:cxn modelId="{ED958BBE-9CF3-461C-8DA8-6A48C890E231}" type="presParOf" srcId="{06496B9A-7952-4276-B329-234AB8B4D265}" destId="{59F709AF-1161-4BE1-A50A-824D3BD0C465}" srcOrd="2" destOrd="0" presId="urn:microsoft.com/office/officeart/2018/5/layout/IconCircleLabelList"/>
    <dgm:cxn modelId="{9E032DD5-AEC6-41FB-B4BA-EC14BD8AD838}" type="presParOf" srcId="{59F709AF-1161-4BE1-A50A-824D3BD0C465}" destId="{3EFC7BCB-A78F-4B52-BF1B-6E6AF8838AA3}" srcOrd="0" destOrd="0" presId="urn:microsoft.com/office/officeart/2018/5/layout/IconCircleLabelList"/>
    <dgm:cxn modelId="{A8C2FB8A-FD7A-4DCF-9B36-3DD217E3B7F9}" type="presParOf" srcId="{59F709AF-1161-4BE1-A50A-824D3BD0C465}" destId="{2AF7E199-007B-48A2-88EF-8EA96A9BD67C}" srcOrd="1" destOrd="0" presId="urn:microsoft.com/office/officeart/2018/5/layout/IconCircleLabelList"/>
    <dgm:cxn modelId="{3DED812D-CCC7-46EA-9474-5D6EF2EAA99E}" type="presParOf" srcId="{59F709AF-1161-4BE1-A50A-824D3BD0C465}" destId="{F629BD17-5C43-4417-B43B-62A29744F3D6}" srcOrd="2" destOrd="0" presId="urn:microsoft.com/office/officeart/2018/5/layout/IconCircleLabelList"/>
    <dgm:cxn modelId="{1E760CF3-A907-41C2-8572-CBCE2F35F7B6}" type="presParOf" srcId="{59F709AF-1161-4BE1-A50A-824D3BD0C465}" destId="{4E8E3C6D-DD0A-4E0B-8CDA-C3DD6CA84676}" srcOrd="3" destOrd="0" presId="urn:microsoft.com/office/officeart/2018/5/layout/IconCircleLabelList"/>
    <dgm:cxn modelId="{D6D14AC7-D79C-40C9-81D3-884C9BA6DE44}" type="presParOf" srcId="{06496B9A-7952-4276-B329-234AB8B4D265}" destId="{E6F0FA9E-124D-4BEC-B6A1-729F553A9289}" srcOrd="3" destOrd="0" presId="urn:microsoft.com/office/officeart/2018/5/layout/IconCircleLabelList"/>
    <dgm:cxn modelId="{3D8E4C9F-DAF2-45CE-98AA-3BB3F97F7ED8}" type="presParOf" srcId="{06496B9A-7952-4276-B329-234AB8B4D265}" destId="{3F294658-5114-4F93-BD64-012274D9A938}" srcOrd="4" destOrd="0" presId="urn:microsoft.com/office/officeart/2018/5/layout/IconCircleLabelList"/>
    <dgm:cxn modelId="{7A8F1977-0D74-4D9D-9888-595E5A0E71CD}" type="presParOf" srcId="{3F294658-5114-4F93-BD64-012274D9A938}" destId="{5E5A53A2-FED6-45EB-B165-5296A2672312}" srcOrd="0" destOrd="0" presId="urn:microsoft.com/office/officeart/2018/5/layout/IconCircleLabelList"/>
    <dgm:cxn modelId="{A4F6BCDC-45D4-43D3-990A-234388146F13}" type="presParOf" srcId="{3F294658-5114-4F93-BD64-012274D9A938}" destId="{9EB03505-70F6-4F46-AF17-CA70FE8D3F1B}" srcOrd="1" destOrd="0" presId="urn:microsoft.com/office/officeart/2018/5/layout/IconCircleLabelList"/>
    <dgm:cxn modelId="{1810ADDB-86B3-4AD3-904A-4BAFE2DB3CF8}" type="presParOf" srcId="{3F294658-5114-4F93-BD64-012274D9A938}" destId="{BF329639-EDA5-4218-A086-2233F9DA8DC6}" srcOrd="2" destOrd="0" presId="urn:microsoft.com/office/officeart/2018/5/layout/IconCircleLabelList"/>
    <dgm:cxn modelId="{E7156D72-E534-4F8E-BE86-2D5311420253}" type="presParOf" srcId="{3F294658-5114-4F93-BD64-012274D9A938}" destId="{00294DEE-28E6-43C5-8B72-A5625EC54F07}" srcOrd="3" destOrd="0" presId="urn:microsoft.com/office/officeart/2018/5/layout/IconCircleLabelList"/>
    <dgm:cxn modelId="{B8E7A885-4BA8-4AC7-B656-45D40B965156}" type="presParOf" srcId="{06496B9A-7952-4276-B329-234AB8B4D265}" destId="{7EA83159-EF38-459F-9777-509F4EFBCE0A}" srcOrd="5" destOrd="0" presId="urn:microsoft.com/office/officeart/2018/5/layout/IconCircleLabelList"/>
    <dgm:cxn modelId="{DF8385E7-4981-43A3-85EC-AD0292FF996A}" type="presParOf" srcId="{06496B9A-7952-4276-B329-234AB8B4D265}" destId="{64E7885D-0E95-4E40-B7C3-9A774AEB6AA8}" srcOrd="6" destOrd="0" presId="urn:microsoft.com/office/officeart/2018/5/layout/IconCircleLabelList"/>
    <dgm:cxn modelId="{2D0E3A29-4259-4A7F-BEA5-4FF73F4B52D9}" type="presParOf" srcId="{64E7885D-0E95-4E40-B7C3-9A774AEB6AA8}" destId="{6065EC36-4A37-4212-8122-C6FE6C958824}" srcOrd="0" destOrd="0" presId="urn:microsoft.com/office/officeart/2018/5/layout/IconCircleLabelList"/>
    <dgm:cxn modelId="{82B09527-E027-40F2-A032-E23CCCAFDAC8}" type="presParOf" srcId="{64E7885D-0E95-4E40-B7C3-9A774AEB6AA8}" destId="{8B8298F1-C058-4599-AF63-E19D9303969C}" srcOrd="1" destOrd="0" presId="urn:microsoft.com/office/officeart/2018/5/layout/IconCircleLabelList"/>
    <dgm:cxn modelId="{85B79481-D392-4EF7-B2E8-D8B69FE6F8FC}" type="presParOf" srcId="{64E7885D-0E95-4E40-B7C3-9A774AEB6AA8}" destId="{FB7897D9-7B1D-4383-B962-E7947F7A7DB3}" srcOrd="2" destOrd="0" presId="urn:microsoft.com/office/officeart/2018/5/layout/IconCircleLabelList"/>
    <dgm:cxn modelId="{4448BBC0-7776-4756-9315-CFB60F4B07A4}" type="presParOf" srcId="{64E7885D-0E95-4E40-B7C3-9A774AEB6AA8}" destId="{582A95CC-6913-4DE4-827E-A7B45E3E87F4}" srcOrd="3" destOrd="0" presId="urn:microsoft.com/office/officeart/2018/5/layout/IconCircleLabelList"/>
    <dgm:cxn modelId="{27510F36-6E0D-4B39-85EA-E5E0C8D8E197}" type="presParOf" srcId="{06496B9A-7952-4276-B329-234AB8B4D265}" destId="{FF9FC758-D6AF-4F73-AED0-BBA35D7E4E8A}" srcOrd="7" destOrd="0" presId="urn:microsoft.com/office/officeart/2018/5/layout/IconCircleLabelList"/>
    <dgm:cxn modelId="{4ABC5F70-2D1F-4A65-8D91-4C813208BC93}" type="presParOf" srcId="{06496B9A-7952-4276-B329-234AB8B4D265}" destId="{3DE0F023-DA37-468D-B8D0-8286A6479BC6}" srcOrd="8" destOrd="0" presId="urn:microsoft.com/office/officeart/2018/5/layout/IconCircleLabelList"/>
    <dgm:cxn modelId="{39EF64A0-473C-46E3-BEB5-FD7A12A66F0D}" type="presParOf" srcId="{3DE0F023-DA37-468D-B8D0-8286A6479BC6}" destId="{E90453F8-C1AB-4783-B631-EEE62E091684}" srcOrd="0" destOrd="0" presId="urn:microsoft.com/office/officeart/2018/5/layout/IconCircleLabelList"/>
    <dgm:cxn modelId="{74F16231-5852-4517-BC21-E4F16D4EE750}" type="presParOf" srcId="{3DE0F023-DA37-468D-B8D0-8286A6479BC6}" destId="{E21AA047-CFA5-4D36-8CE7-F1A7DB2DE659}" srcOrd="1" destOrd="0" presId="urn:microsoft.com/office/officeart/2018/5/layout/IconCircleLabelList"/>
    <dgm:cxn modelId="{677098AE-303B-4633-BC08-5C89A1DB47DD}" type="presParOf" srcId="{3DE0F023-DA37-468D-B8D0-8286A6479BC6}" destId="{1F9F6E62-74E6-4D44-BE82-137228E2688A}" srcOrd="2" destOrd="0" presId="urn:microsoft.com/office/officeart/2018/5/layout/IconCircleLabelList"/>
    <dgm:cxn modelId="{5797C7B1-E537-4CE0-8468-1D78E9608EC7}" type="presParOf" srcId="{3DE0F023-DA37-468D-B8D0-8286A6479BC6}" destId="{AAA0203B-5565-4DFB-A9C6-351D540ED274}"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80DFDD3-E086-4A11-82BE-3C55BB660C1F}"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E71B5464-92C2-4E55-AF5D-5442180DF49B}">
      <dgm:prSet/>
      <dgm:spPr/>
      <dgm:t>
        <a:bodyPr/>
        <a:lstStyle/>
        <a:p>
          <a:r>
            <a:rPr lang="en-IN" dirty="0">
              <a:latin typeface="Adobe Devanagari" panose="02040503050201020203" pitchFamily="18" charset="0"/>
              <a:cs typeface="Adobe Devanagari" panose="02040503050201020203" pitchFamily="18" charset="0"/>
            </a:rPr>
            <a:t>The act is aimed to turn the waste management into a resource management.</a:t>
          </a:r>
          <a:endParaRPr lang="en-US" dirty="0">
            <a:latin typeface="Adobe Devanagari" panose="02040503050201020203" pitchFamily="18" charset="0"/>
            <a:cs typeface="Adobe Devanagari" panose="02040503050201020203" pitchFamily="18" charset="0"/>
          </a:endParaRPr>
        </a:p>
      </dgm:t>
    </dgm:pt>
    <dgm:pt modelId="{ACCD19AA-889B-486A-8AB6-150760432608}" type="parTrans" cxnId="{09D95886-9960-4AE6-B3BB-CE930BBF34CA}">
      <dgm:prSet/>
      <dgm:spPr/>
      <dgm:t>
        <a:bodyPr/>
        <a:lstStyle/>
        <a:p>
          <a:endParaRPr lang="en-US"/>
        </a:p>
      </dgm:t>
    </dgm:pt>
    <dgm:pt modelId="{ED43C087-99A2-4B1F-98FC-AA5AB3EB540E}" type="sibTrans" cxnId="{09D95886-9960-4AE6-B3BB-CE930BBF34CA}">
      <dgm:prSet/>
      <dgm:spPr/>
      <dgm:t>
        <a:bodyPr/>
        <a:lstStyle/>
        <a:p>
          <a:endParaRPr lang="en-US"/>
        </a:p>
      </dgm:t>
    </dgm:pt>
    <dgm:pt modelId="{ACB3B7A6-3FEB-43AD-B464-F2AFE1F18051}">
      <dgm:prSet/>
      <dgm:spPr/>
      <dgm:t>
        <a:bodyPr/>
        <a:lstStyle/>
        <a:p>
          <a:r>
            <a:rPr lang="en-IN" dirty="0">
              <a:latin typeface="Adobe Devanagari" panose="02040503050201020203" pitchFamily="18" charset="0"/>
              <a:cs typeface="Adobe Devanagari" panose="02040503050201020203" pitchFamily="18" charset="0"/>
            </a:rPr>
            <a:t>Act has made more people aware about waste separation lead to new disposal technologies and increased recycling capacities.</a:t>
          </a:r>
          <a:endParaRPr lang="en-US" dirty="0">
            <a:latin typeface="Adobe Devanagari" panose="02040503050201020203" pitchFamily="18" charset="0"/>
            <a:cs typeface="Adobe Devanagari" panose="02040503050201020203" pitchFamily="18" charset="0"/>
          </a:endParaRPr>
        </a:p>
      </dgm:t>
    </dgm:pt>
    <dgm:pt modelId="{6C720EEE-A94E-4FCF-9DD1-15F1B8AC1353}" type="parTrans" cxnId="{B943F29D-3FAB-473D-94F4-D1498476B05C}">
      <dgm:prSet/>
      <dgm:spPr/>
      <dgm:t>
        <a:bodyPr/>
        <a:lstStyle/>
        <a:p>
          <a:endParaRPr lang="en-US"/>
        </a:p>
      </dgm:t>
    </dgm:pt>
    <dgm:pt modelId="{B13A7192-6DD8-4931-A1DA-35D2907939F3}" type="sibTrans" cxnId="{B943F29D-3FAB-473D-94F4-D1498476B05C}">
      <dgm:prSet/>
      <dgm:spPr/>
      <dgm:t>
        <a:bodyPr/>
        <a:lstStyle/>
        <a:p>
          <a:endParaRPr lang="en-US"/>
        </a:p>
      </dgm:t>
    </dgm:pt>
    <dgm:pt modelId="{B6D97EBB-CEBE-4425-8F7B-96C2A6D09201}">
      <dgm:prSet/>
      <dgm:spPr/>
      <dgm:t>
        <a:bodyPr/>
        <a:lstStyle/>
        <a:p>
          <a:r>
            <a:rPr lang="en-IN" dirty="0">
              <a:latin typeface="Adobe Devanagari" panose="02040503050201020203" pitchFamily="18" charset="0"/>
              <a:cs typeface="Adobe Devanagari" panose="02040503050201020203" pitchFamily="18" charset="0"/>
            </a:rPr>
            <a:t>The Act states that whoever produces, markets and consumes goods is responsible for the recycling and reusing of the goods. Producers have to take the responsibility. </a:t>
          </a:r>
          <a:endParaRPr lang="en-US" dirty="0">
            <a:latin typeface="Adobe Devanagari" panose="02040503050201020203" pitchFamily="18" charset="0"/>
            <a:cs typeface="Adobe Devanagari" panose="02040503050201020203" pitchFamily="18" charset="0"/>
          </a:endParaRPr>
        </a:p>
      </dgm:t>
    </dgm:pt>
    <dgm:pt modelId="{9FF2C065-C72D-4D05-95C6-F93DC2A3DBEA}" type="parTrans" cxnId="{738BD4A8-9BF8-464C-9959-3DE62834B074}">
      <dgm:prSet/>
      <dgm:spPr/>
      <dgm:t>
        <a:bodyPr/>
        <a:lstStyle/>
        <a:p>
          <a:endParaRPr lang="en-US"/>
        </a:p>
      </dgm:t>
    </dgm:pt>
    <dgm:pt modelId="{4E7A1152-D9F9-48AD-B2BE-F8AAF24E20CF}" type="sibTrans" cxnId="{738BD4A8-9BF8-464C-9959-3DE62834B074}">
      <dgm:prSet/>
      <dgm:spPr/>
      <dgm:t>
        <a:bodyPr/>
        <a:lstStyle/>
        <a:p>
          <a:endParaRPr lang="en-US"/>
        </a:p>
      </dgm:t>
    </dgm:pt>
    <dgm:pt modelId="{83A02425-9762-4967-9570-9B4D8E13CFC5}" type="pres">
      <dgm:prSet presAssocID="{A80DFDD3-E086-4A11-82BE-3C55BB660C1F}" presName="linear" presStyleCnt="0">
        <dgm:presLayoutVars>
          <dgm:animLvl val="lvl"/>
          <dgm:resizeHandles val="exact"/>
        </dgm:presLayoutVars>
      </dgm:prSet>
      <dgm:spPr/>
    </dgm:pt>
    <dgm:pt modelId="{0455665C-88EF-4DE3-BF77-2F24B203CE23}" type="pres">
      <dgm:prSet presAssocID="{E71B5464-92C2-4E55-AF5D-5442180DF49B}" presName="parentText" presStyleLbl="node1" presStyleIdx="0" presStyleCnt="3">
        <dgm:presLayoutVars>
          <dgm:chMax val="0"/>
          <dgm:bulletEnabled val="1"/>
        </dgm:presLayoutVars>
      </dgm:prSet>
      <dgm:spPr/>
    </dgm:pt>
    <dgm:pt modelId="{CA77F2BB-6032-4008-B3B5-53534721F7E0}" type="pres">
      <dgm:prSet presAssocID="{ED43C087-99A2-4B1F-98FC-AA5AB3EB540E}" presName="spacer" presStyleCnt="0"/>
      <dgm:spPr/>
    </dgm:pt>
    <dgm:pt modelId="{F8C966C9-F4BE-4D3C-8795-ED1A36F4C1C4}" type="pres">
      <dgm:prSet presAssocID="{ACB3B7A6-3FEB-43AD-B464-F2AFE1F18051}" presName="parentText" presStyleLbl="node1" presStyleIdx="1" presStyleCnt="3">
        <dgm:presLayoutVars>
          <dgm:chMax val="0"/>
          <dgm:bulletEnabled val="1"/>
        </dgm:presLayoutVars>
      </dgm:prSet>
      <dgm:spPr/>
    </dgm:pt>
    <dgm:pt modelId="{3AB583A8-3610-4627-AD8E-85567195EE0D}" type="pres">
      <dgm:prSet presAssocID="{B13A7192-6DD8-4931-A1DA-35D2907939F3}" presName="spacer" presStyleCnt="0"/>
      <dgm:spPr/>
    </dgm:pt>
    <dgm:pt modelId="{B6907FA8-1A40-4373-B022-4D089E4A7ACC}" type="pres">
      <dgm:prSet presAssocID="{B6D97EBB-CEBE-4425-8F7B-96C2A6D09201}" presName="parentText" presStyleLbl="node1" presStyleIdx="2" presStyleCnt="3">
        <dgm:presLayoutVars>
          <dgm:chMax val="0"/>
          <dgm:bulletEnabled val="1"/>
        </dgm:presLayoutVars>
      </dgm:prSet>
      <dgm:spPr/>
    </dgm:pt>
  </dgm:ptLst>
  <dgm:cxnLst>
    <dgm:cxn modelId="{ADE4EB20-D94D-4F7B-B063-CCB52CB9AF5F}" type="presOf" srcId="{A80DFDD3-E086-4A11-82BE-3C55BB660C1F}" destId="{83A02425-9762-4967-9570-9B4D8E13CFC5}" srcOrd="0" destOrd="0" presId="urn:microsoft.com/office/officeart/2005/8/layout/vList2"/>
    <dgm:cxn modelId="{09D95886-9960-4AE6-B3BB-CE930BBF34CA}" srcId="{A80DFDD3-E086-4A11-82BE-3C55BB660C1F}" destId="{E71B5464-92C2-4E55-AF5D-5442180DF49B}" srcOrd="0" destOrd="0" parTransId="{ACCD19AA-889B-486A-8AB6-150760432608}" sibTransId="{ED43C087-99A2-4B1F-98FC-AA5AB3EB540E}"/>
    <dgm:cxn modelId="{B943F29D-3FAB-473D-94F4-D1498476B05C}" srcId="{A80DFDD3-E086-4A11-82BE-3C55BB660C1F}" destId="{ACB3B7A6-3FEB-43AD-B464-F2AFE1F18051}" srcOrd="1" destOrd="0" parTransId="{6C720EEE-A94E-4FCF-9DD1-15F1B8AC1353}" sibTransId="{B13A7192-6DD8-4931-A1DA-35D2907939F3}"/>
    <dgm:cxn modelId="{8170A49F-E19C-4E2E-8312-0D9C0F9E9860}" type="presOf" srcId="{E71B5464-92C2-4E55-AF5D-5442180DF49B}" destId="{0455665C-88EF-4DE3-BF77-2F24B203CE23}" srcOrd="0" destOrd="0" presId="urn:microsoft.com/office/officeart/2005/8/layout/vList2"/>
    <dgm:cxn modelId="{738BD4A8-9BF8-464C-9959-3DE62834B074}" srcId="{A80DFDD3-E086-4A11-82BE-3C55BB660C1F}" destId="{B6D97EBB-CEBE-4425-8F7B-96C2A6D09201}" srcOrd="2" destOrd="0" parTransId="{9FF2C065-C72D-4D05-95C6-F93DC2A3DBEA}" sibTransId="{4E7A1152-D9F9-48AD-B2BE-F8AAF24E20CF}"/>
    <dgm:cxn modelId="{748E4DF4-1BF2-48E6-BD52-937C56105182}" type="presOf" srcId="{B6D97EBB-CEBE-4425-8F7B-96C2A6D09201}" destId="{B6907FA8-1A40-4373-B022-4D089E4A7ACC}" srcOrd="0" destOrd="0" presId="urn:microsoft.com/office/officeart/2005/8/layout/vList2"/>
    <dgm:cxn modelId="{ED5F50F9-73A9-49D9-A85C-667559435E0F}" type="presOf" srcId="{ACB3B7A6-3FEB-43AD-B464-F2AFE1F18051}" destId="{F8C966C9-F4BE-4D3C-8795-ED1A36F4C1C4}" srcOrd="0" destOrd="0" presId="urn:microsoft.com/office/officeart/2005/8/layout/vList2"/>
    <dgm:cxn modelId="{123B81A1-DB1B-4246-8E99-545BF99D2D56}" type="presParOf" srcId="{83A02425-9762-4967-9570-9B4D8E13CFC5}" destId="{0455665C-88EF-4DE3-BF77-2F24B203CE23}" srcOrd="0" destOrd="0" presId="urn:microsoft.com/office/officeart/2005/8/layout/vList2"/>
    <dgm:cxn modelId="{A6396C98-A7CA-4C60-89D0-589CB174F473}" type="presParOf" srcId="{83A02425-9762-4967-9570-9B4D8E13CFC5}" destId="{CA77F2BB-6032-4008-B3B5-53534721F7E0}" srcOrd="1" destOrd="0" presId="urn:microsoft.com/office/officeart/2005/8/layout/vList2"/>
    <dgm:cxn modelId="{FD874514-2315-4565-8826-CCBB5A9D595A}" type="presParOf" srcId="{83A02425-9762-4967-9570-9B4D8E13CFC5}" destId="{F8C966C9-F4BE-4D3C-8795-ED1A36F4C1C4}" srcOrd="2" destOrd="0" presId="urn:microsoft.com/office/officeart/2005/8/layout/vList2"/>
    <dgm:cxn modelId="{7A57E925-BA6A-4588-BC59-E6DAEBADF017}" type="presParOf" srcId="{83A02425-9762-4967-9570-9B4D8E13CFC5}" destId="{3AB583A8-3610-4627-AD8E-85567195EE0D}" srcOrd="3" destOrd="0" presId="urn:microsoft.com/office/officeart/2005/8/layout/vList2"/>
    <dgm:cxn modelId="{488CAB8E-ADBC-4960-A8B3-29E45A200C23}" type="presParOf" srcId="{83A02425-9762-4967-9570-9B4D8E13CFC5}" destId="{B6907FA8-1A40-4373-B022-4D089E4A7AC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37BA44-119E-46CC-B74C-09F332742A6A}">
      <dsp:nvSpPr>
        <dsp:cNvPr id="0" name=""/>
        <dsp:cNvSpPr/>
      </dsp:nvSpPr>
      <dsp:spPr>
        <a:xfrm>
          <a:off x="478800" y="668169"/>
          <a:ext cx="1098000" cy="1098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228408-F3F4-4B66-9EAB-7AEB5B2654C5}">
      <dsp:nvSpPr>
        <dsp:cNvPr id="0" name=""/>
        <dsp:cNvSpPr/>
      </dsp:nvSpPr>
      <dsp:spPr>
        <a:xfrm>
          <a:off x="712800" y="902169"/>
          <a:ext cx="630000" cy="63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9B35980-F619-4290-87B9-86551FA39820}">
      <dsp:nvSpPr>
        <dsp:cNvPr id="0" name=""/>
        <dsp:cNvSpPr/>
      </dsp:nvSpPr>
      <dsp:spPr>
        <a:xfrm>
          <a:off x="127800" y="2108169"/>
          <a:ext cx="1800000" cy="157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dirty="0"/>
            <a:t>special garbage bags are required for garbage collection, and these bags are priced according to their size. </a:t>
          </a:r>
        </a:p>
      </dsp:txBody>
      <dsp:txXfrm>
        <a:off x="127800" y="2108169"/>
        <a:ext cx="1800000" cy="1575000"/>
      </dsp:txXfrm>
    </dsp:sp>
    <dsp:sp modelId="{3EFC7BCB-A78F-4B52-BF1B-6E6AF8838AA3}">
      <dsp:nvSpPr>
        <dsp:cNvPr id="0" name=""/>
        <dsp:cNvSpPr/>
      </dsp:nvSpPr>
      <dsp:spPr>
        <a:xfrm>
          <a:off x="2593800" y="668169"/>
          <a:ext cx="1098000" cy="1098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AF7E199-007B-48A2-88EF-8EA96A9BD67C}">
      <dsp:nvSpPr>
        <dsp:cNvPr id="0" name=""/>
        <dsp:cNvSpPr/>
      </dsp:nvSpPr>
      <dsp:spPr>
        <a:xfrm>
          <a:off x="2827800" y="902169"/>
          <a:ext cx="630000" cy="63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E8E3C6D-DD0A-4E0B-8CDA-C3DD6CA84676}">
      <dsp:nvSpPr>
        <dsp:cNvPr id="0" name=""/>
        <dsp:cNvSpPr/>
      </dsp:nvSpPr>
      <dsp:spPr>
        <a:xfrm>
          <a:off x="2242800" y="2108169"/>
          <a:ext cx="1800000" cy="157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a:t>Garbage bags or stickers are available in all grocery stores and supermarkets.</a:t>
          </a:r>
        </a:p>
      </dsp:txBody>
      <dsp:txXfrm>
        <a:off x="2242800" y="2108169"/>
        <a:ext cx="1800000" cy="1575000"/>
      </dsp:txXfrm>
    </dsp:sp>
    <dsp:sp modelId="{5E5A53A2-FED6-45EB-B165-5296A2672312}">
      <dsp:nvSpPr>
        <dsp:cNvPr id="0" name=""/>
        <dsp:cNvSpPr/>
      </dsp:nvSpPr>
      <dsp:spPr>
        <a:xfrm>
          <a:off x="4708800" y="668169"/>
          <a:ext cx="1098000" cy="109800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B03505-70F6-4F46-AF17-CA70FE8D3F1B}">
      <dsp:nvSpPr>
        <dsp:cNvPr id="0" name=""/>
        <dsp:cNvSpPr/>
      </dsp:nvSpPr>
      <dsp:spPr>
        <a:xfrm>
          <a:off x="4942800" y="902169"/>
          <a:ext cx="630000" cy="63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0294DEE-28E6-43C5-8B72-A5625EC54F07}">
      <dsp:nvSpPr>
        <dsp:cNvPr id="0" name=""/>
        <dsp:cNvSpPr/>
      </dsp:nvSpPr>
      <dsp:spPr>
        <a:xfrm>
          <a:off x="4357800" y="2108169"/>
          <a:ext cx="1800000" cy="157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a:t>Recycling collection points for glass, plastic, aluminium, paper, textiles and batteries are widely available.</a:t>
          </a:r>
        </a:p>
      </dsp:txBody>
      <dsp:txXfrm>
        <a:off x="4357800" y="2108169"/>
        <a:ext cx="1800000" cy="1575000"/>
      </dsp:txXfrm>
    </dsp:sp>
    <dsp:sp modelId="{6065EC36-4A37-4212-8122-C6FE6C958824}">
      <dsp:nvSpPr>
        <dsp:cNvPr id="0" name=""/>
        <dsp:cNvSpPr/>
      </dsp:nvSpPr>
      <dsp:spPr>
        <a:xfrm>
          <a:off x="6823800" y="668169"/>
          <a:ext cx="1098000" cy="109800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8298F1-C058-4599-AF63-E19D9303969C}">
      <dsp:nvSpPr>
        <dsp:cNvPr id="0" name=""/>
        <dsp:cNvSpPr/>
      </dsp:nvSpPr>
      <dsp:spPr>
        <a:xfrm>
          <a:off x="7057800" y="902169"/>
          <a:ext cx="630000" cy="63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82A95CC-6913-4DE4-827E-A7B45E3E87F4}">
      <dsp:nvSpPr>
        <dsp:cNvPr id="0" name=""/>
        <dsp:cNvSpPr/>
      </dsp:nvSpPr>
      <dsp:spPr>
        <a:xfrm>
          <a:off x="6472800" y="2108169"/>
          <a:ext cx="1800000" cy="157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IN" sz="1600" kern="1200"/>
            <a:t>Encouraging consumers to recycle.</a:t>
          </a:r>
          <a:endParaRPr lang="en-US" sz="1600" kern="1200"/>
        </a:p>
      </dsp:txBody>
      <dsp:txXfrm>
        <a:off x="6472800" y="2108169"/>
        <a:ext cx="1800000" cy="1575000"/>
      </dsp:txXfrm>
    </dsp:sp>
    <dsp:sp modelId="{E90453F8-C1AB-4783-B631-EEE62E091684}">
      <dsp:nvSpPr>
        <dsp:cNvPr id="0" name=""/>
        <dsp:cNvSpPr/>
      </dsp:nvSpPr>
      <dsp:spPr>
        <a:xfrm>
          <a:off x="8938800" y="668169"/>
          <a:ext cx="1098000" cy="1098000"/>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1AA047-CFA5-4D36-8CE7-F1A7DB2DE659}">
      <dsp:nvSpPr>
        <dsp:cNvPr id="0" name=""/>
        <dsp:cNvSpPr/>
      </dsp:nvSpPr>
      <dsp:spPr>
        <a:xfrm>
          <a:off x="9172800" y="902169"/>
          <a:ext cx="630000" cy="63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AA0203B-5565-4DFB-A9C6-351D540ED274}">
      <dsp:nvSpPr>
        <dsp:cNvPr id="0" name=""/>
        <dsp:cNvSpPr/>
      </dsp:nvSpPr>
      <dsp:spPr>
        <a:xfrm>
          <a:off x="8587800" y="2108169"/>
          <a:ext cx="1800000" cy="157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IN" sz="1600" kern="1200"/>
            <a:t>Educating citizens about waste management through public schools or campaigns.</a:t>
          </a:r>
          <a:endParaRPr lang="en-US" sz="1600" kern="1200"/>
        </a:p>
      </dsp:txBody>
      <dsp:txXfrm>
        <a:off x="8587800" y="2108169"/>
        <a:ext cx="1800000" cy="1575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55665C-88EF-4DE3-BF77-2F24B203CE23}">
      <dsp:nvSpPr>
        <dsp:cNvPr id="0" name=""/>
        <dsp:cNvSpPr/>
      </dsp:nvSpPr>
      <dsp:spPr>
        <a:xfrm>
          <a:off x="0" y="65661"/>
          <a:ext cx="6513603" cy="187195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IN" sz="2400" kern="1200" dirty="0">
              <a:latin typeface="Adobe Devanagari" panose="02040503050201020203" pitchFamily="18" charset="0"/>
              <a:cs typeface="Adobe Devanagari" panose="02040503050201020203" pitchFamily="18" charset="0"/>
            </a:rPr>
            <a:t>The act is aimed to turn the waste management into a resource management.</a:t>
          </a:r>
          <a:endParaRPr lang="en-US" sz="2400" kern="1200" dirty="0">
            <a:latin typeface="Adobe Devanagari" panose="02040503050201020203" pitchFamily="18" charset="0"/>
            <a:cs typeface="Adobe Devanagari" panose="02040503050201020203" pitchFamily="18" charset="0"/>
          </a:endParaRPr>
        </a:p>
      </dsp:txBody>
      <dsp:txXfrm>
        <a:off x="91381" y="157042"/>
        <a:ext cx="6330841" cy="1689192"/>
      </dsp:txXfrm>
    </dsp:sp>
    <dsp:sp modelId="{F8C966C9-F4BE-4D3C-8795-ED1A36F4C1C4}">
      <dsp:nvSpPr>
        <dsp:cNvPr id="0" name=""/>
        <dsp:cNvSpPr/>
      </dsp:nvSpPr>
      <dsp:spPr>
        <a:xfrm>
          <a:off x="0" y="2006735"/>
          <a:ext cx="6513603" cy="1871954"/>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IN" sz="2400" kern="1200" dirty="0">
              <a:latin typeface="Adobe Devanagari" panose="02040503050201020203" pitchFamily="18" charset="0"/>
              <a:cs typeface="Adobe Devanagari" panose="02040503050201020203" pitchFamily="18" charset="0"/>
            </a:rPr>
            <a:t>Act has made more people aware about waste separation lead to new disposal technologies and increased recycling capacities.</a:t>
          </a:r>
          <a:endParaRPr lang="en-US" sz="2400" kern="1200" dirty="0">
            <a:latin typeface="Adobe Devanagari" panose="02040503050201020203" pitchFamily="18" charset="0"/>
            <a:cs typeface="Adobe Devanagari" panose="02040503050201020203" pitchFamily="18" charset="0"/>
          </a:endParaRPr>
        </a:p>
      </dsp:txBody>
      <dsp:txXfrm>
        <a:off x="91381" y="2098116"/>
        <a:ext cx="6330841" cy="1689192"/>
      </dsp:txXfrm>
    </dsp:sp>
    <dsp:sp modelId="{B6907FA8-1A40-4373-B022-4D089E4A7ACC}">
      <dsp:nvSpPr>
        <dsp:cNvPr id="0" name=""/>
        <dsp:cNvSpPr/>
      </dsp:nvSpPr>
      <dsp:spPr>
        <a:xfrm>
          <a:off x="0" y="3947810"/>
          <a:ext cx="6513603" cy="1871954"/>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IN" sz="2400" kern="1200" dirty="0">
              <a:latin typeface="Adobe Devanagari" panose="02040503050201020203" pitchFamily="18" charset="0"/>
              <a:cs typeface="Adobe Devanagari" panose="02040503050201020203" pitchFamily="18" charset="0"/>
            </a:rPr>
            <a:t>The Act states that whoever produces, markets and consumes goods is responsible for the recycling and reusing of the goods. Producers have to take the responsibility. </a:t>
          </a:r>
          <a:endParaRPr lang="en-US" sz="2400" kern="1200" dirty="0">
            <a:latin typeface="Adobe Devanagari" panose="02040503050201020203" pitchFamily="18" charset="0"/>
            <a:cs typeface="Adobe Devanagari" panose="02040503050201020203" pitchFamily="18" charset="0"/>
          </a:endParaRPr>
        </a:p>
      </dsp:txBody>
      <dsp:txXfrm>
        <a:off x="91381" y="4039191"/>
        <a:ext cx="6330841" cy="1689192"/>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6FE1C-A8FB-486D-9493-8E234A90B3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9A740E28-209D-437B-80E2-F1CB1B87AA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2B425096-2807-4349-B4FE-706570988B79}"/>
              </a:ext>
            </a:extLst>
          </p:cNvPr>
          <p:cNvSpPr>
            <a:spLocks noGrp="1"/>
          </p:cNvSpPr>
          <p:nvPr>
            <p:ph type="dt" sz="half" idx="10"/>
          </p:nvPr>
        </p:nvSpPr>
        <p:spPr/>
        <p:txBody>
          <a:bodyPr/>
          <a:lstStyle/>
          <a:p>
            <a:fld id="{74C46F7F-0617-4CAE-B726-7CAE435DC1F3}" type="datetimeFigureOut">
              <a:rPr lang="en-IN" smtClean="0"/>
              <a:t>27-02-2020</a:t>
            </a:fld>
            <a:endParaRPr lang="en-IN"/>
          </a:p>
        </p:txBody>
      </p:sp>
      <p:sp>
        <p:nvSpPr>
          <p:cNvPr id="5" name="Footer Placeholder 4">
            <a:extLst>
              <a:ext uri="{FF2B5EF4-FFF2-40B4-BE49-F238E27FC236}">
                <a16:creationId xmlns:a16="http://schemas.microsoft.com/office/drawing/2014/main" id="{C549845B-1017-446F-98B6-A91930D2441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FAF3989-B867-49D7-85D5-45F363159436}"/>
              </a:ext>
            </a:extLst>
          </p:cNvPr>
          <p:cNvSpPr>
            <a:spLocks noGrp="1"/>
          </p:cNvSpPr>
          <p:nvPr>
            <p:ph type="sldNum" sz="quarter" idx="12"/>
          </p:nvPr>
        </p:nvSpPr>
        <p:spPr/>
        <p:txBody>
          <a:bodyPr/>
          <a:lstStyle/>
          <a:p>
            <a:fld id="{EF3F4228-0A0C-4745-9A79-F380149FB138}" type="slidenum">
              <a:rPr lang="en-IN" smtClean="0"/>
              <a:t>‹#›</a:t>
            </a:fld>
            <a:endParaRPr lang="en-IN"/>
          </a:p>
        </p:txBody>
      </p:sp>
    </p:spTree>
    <p:extLst>
      <p:ext uri="{BB962C8B-B14F-4D97-AF65-F5344CB8AC3E}">
        <p14:creationId xmlns:p14="http://schemas.microsoft.com/office/powerpoint/2010/main" val="5679404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2FE0D-1256-4248-8C5D-CCEA92461C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2038CDF-E2BB-4DA5-94A1-24682F8178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9C97834-B510-49A7-B5F7-D3956D3C745B}"/>
              </a:ext>
            </a:extLst>
          </p:cNvPr>
          <p:cNvSpPr>
            <a:spLocks noGrp="1"/>
          </p:cNvSpPr>
          <p:nvPr>
            <p:ph type="dt" sz="half" idx="10"/>
          </p:nvPr>
        </p:nvSpPr>
        <p:spPr/>
        <p:txBody>
          <a:bodyPr/>
          <a:lstStyle/>
          <a:p>
            <a:fld id="{74C46F7F-0617-4CAE-B726-7CAE435DC1F3}" type="datetimeFigureOut">
              <a:rPr lang="en-IN" smtClean="0"/>
              <a:t>27-02-2020</a:t>
            </a:fld>
            <a:endParaRPr lang="en-IN"/>
          </a:p>
        </p:txBody>
      </p:sp>
      <p:sp>
        <p:nvSpPr>
          <p:cNvPr id="5" name="Footer Placeholder 4">
            <a:extLst>
              <a:ext uri="{FF2B5EF4-FFF2-40B4-BE49-F238E27FC236}">
                <a16:creationId xmlns:a16="http://schemas.microsoft.com/office/drawing/2014/main" id="{124A111C-D882-4D7B-9007-946EBCE3343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38973FC-483F-4A2E-8A07-46FC95FF6E97}"/>
              </a:ext>
            </a:extLst>
          </p:cNvPr>
          <p:cNvSpPr>
            <a:spLocks noGrp="1"/>
          </p:cNvSpPr>
          <p:nvPr>
            <p:ph type="sldNum" sz="quarter" idx="12"/>
          </p:nvPr>
        </p:nvSpPr>
        <p:spPr/>
        <p:txBody>
          <a:bodyPr/>
          <a:lstStyle/>
          <a:p>
            <a:fld id="{EF3F4228-0A0C-4745-9A79-F380149FB138}" type="slidenum">
              <a:rPr lang="en-IN" smtClean="0"/>
              <a:t>‹#›</a:t>
            </a:fld>
            <a:endParaRPr lang="en-IN"/>
          </a:p>
        </p:txBody>
      </p:sp>
    </p:spTree>
    <p:extLst>
      <p:ext uri="{BB962C8B-B14F-4D97-AF65-F5344CB8AC3E}">
        <p14:creationId xmlns:p14="http://schemas.microsoft.com/office/powerpoint/2010/main" val="1106347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C6B6B-82AA-4775-9E02-E18C1A573F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ADCA572-B20B-4F0C-B675-242B997255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55A1D9-4915-4256-894E-FAF37799230D}"/>
              </a:ext>
            </a:extLst>
          </p:cNvPr>
          <p:cNvSpPr>
            <a:spLocks noGrp="1"/>
          </p:cNvSpPr>
          <p:nvPr>
            <p:ph type="dt" sz="half" idx="10"/>
          </p:nvPr>
        </p:nvSpPr>
        <p:spPr/>
        <p:txBody>
          <a:bodyPr/>
          <a:lstStyle/>
          <a:p>
            <a:fld id="{74C46F7F-0617-4CAE-B726-7CAE435DC1F3}" type="datetimeFigureOut">
              <a:rPr lang="en-IN" smtClean="0"/>
              <a:t>27-02-2020</a:t>
            </a:fld>
            <a:endParaRPr lang="en-IN"/>
          </a:p>
        </p:txBody>
      </p:sp>
      <p:sp>
        <p:nvSpPr>
          <p:cNvPr id="5" name="Footer Placeholder 4">
            <a:extLst>
              <a:ext uri="{FF2B5EF4-FFF2-40B4-BE49-F238E27FC236}">
                <a16:creationId xmlns:a16="http://schemas.microsoft.com/office/drawing/2014/main" id="{4E1283B7-32C7-49AA-AD7F-73DEFEA8EB2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D6E2B60-1AB4-4BD9-A1FA-CA1C71CFD002}"/>
              </a:ext>
            </a:extLst>
          </p:cNvPr>
          <p:cNvSpPr>
            <a:spLocks noGrp="1"/>
          </p:cNvSpPr>
          <p:nvPr>
            <p:ph type="sldNum" sz="quarter" idx="12"/>
          </p:nvPr>
        </p:nvSpPr>
        <p:spPr/>
        <p:txBody>
          <a:bodyPr/>
          <a:lstStyle/>
          <a:p>
            <a:fld id="{EF3F4228-0A0C-4745-9A79-F380149FB138}" type="slidenum">
              <a:rPr lang="en-IN" smtClean="0"/>
              <a:t>‹#›</a:t>
            </a:fld>
            <a:endParaRPr lang="en-IN"/>
          </a:p>
        </p:txBody>
      </p:sp>
    </p:spTree>
    <p:extLst>
      <p:ext uri="{BB962C8B-B14F-4D97-AF65-F5344CB8AC3E}">
        <p14:creationId xmlns:p14="http://schemas.microsoft.com/office/powerpoint/2010/main" val="2438949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3C7AE-D65D-4282-9D0E-D2B77CE1A44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60E4CCA-58B5-48AB-BFC8-EE122FBC4B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CF5CACF-7C31-4FDE-B480-934BD936BDB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C0E4EF7E-11ED-411B-B6F8-AA634A8EE393}"/>
              </a:ext>
            </a:extLst>
          </p:cNvPr>
          <p:cNvSpPr>
            <a:spLocks noGrp="1"/>
          </p:cNvSpPr>
          <p:nvPr>
            <p:ph type="dt" sz="half" idx="10"/>
          </p:nvPr>
        </p:nvSpPr>
        <p:spPr/>
        <p:txBody>
          <a:bodyPr/>
          <a:lstStyle/>
          <a:p>
            <a:fld id="{74C46F7F-0617-4CAE-B726-7CAE435DC1F3}" type="datetimeFigureOut">
              <a:rPr lang="en-IN" smtClean="0"/>
              <a:t>27-02-2020</a:t>
            </a:fld>
            <a:endParaRPr lang="en-IN"/>
          </a:p>
        </p:txBody>
      </p:sp>
      <p:sp>
        <p:nvSpPr>
          <p:cNvPr id="6" name="Footer Placeholder 5">
            <a:extLst>
              <a:ext uri="{FF2B5EF4-FFF2-40B4-BE49-F238E27FC236}">
                <a16:creationId xmlns:a16="http://schemas.microsoft.com/office/drawing/2014/main" id="{5DF7C9E8-2DEC-4D7D-B263-8822278CDCD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5E30BEA-96E7-41CD-ADCA-59D684BBC090}"/>
              </a:ext>
            </a:extLst>
          </p:cNvPr>
          <p:cNvSpPr>
            <a:spLocks noGrp="1"/>
          </p:cNvSpPr>
          <p:nvPr>
            <p:ph type="sldNum" sz="quarter" idx="12"/>
          </p:nvPr>
        </p:nvSpPr>
        <p:spPr/>
        <p:txBody>
          <a:bodyPr/>
          <a:lstStyle/>
          <a:p>
            <a:fld id="{EF3F4228-0A0C-4745-9A79-F380149FB138}" type="slidenum">
              <a:rPr lang="en-IN" smtClean="0"/>
              <a:t>‹#›</a:t>
            </a:fld>
            <a:endParaRPr lang="en-IN"/>
          </a:p>
        </p:txBody>
      </p:sp>
    </p:spTree>
    <p:extLst>
      <p:ext uri="{BB962C8B-B14F-4D97-AF65-F5344CB8AC3E}">
        <p14:creationId xmlns:p14="http://schemas.microsoft.com/office/powerpoint/2010/main" val="2596357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40684-DC3B-4424-96C3-6E22CAFE20F9}"/>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6852FCB-321B-4828-AC70-DBC45F4B78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1208BFB-4F18-4FA8-A2F0-940ADB6816B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4684EE15-AB4C-4A68-9900-9A7B9DFCCF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A488654-C481-44CF-82DD-45C6ADC35E7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5F8D871-D753-4AF7-B61C-32672BAEE6D9}"/>
              </a:ext>
            </a:extLst>
          </p:cNvPr>
          <p:cNvSpPr>
            <a:spLocks noGrp="1"/>
          </p:cNvSpPr>
          <p:nvPr>
            <p:ph type="dt" sz="half" idx="10"/>
          </p:nvPr>
        </p:nvSpPr>
        <p:spPr/>
        <p:txBody>
          <a:bodyPr/>
          <a:lstStyle/>
          <a:p>
            <a:fld id="{74C46F7F-0617-4CAE-B726-7CAE435DC1F3}" type="datetimeFigureOut">
              <a:rPr lang="en-IN" smtClean="0"/>
              <a:t>27-02-2020</a:t>
            </a:fld>
            <a:endParaRPr lang="en-IN"/>
          </a:p>
        </p:txBody>
      </p:sp>
      <p:sp>
        <p:nvSpPr>
          <p:cNvPr id="8" name="Footer Placeholder 7">
            <a:extLst>
              <a:ext uri="{FF2B5EF4-FFF2-40B4-BE49-F238E27FC236}">
                <a16:creationId xmlns:a16="http://schemas.microsoft.com/office/drawing/2014/main" id="{EB0D11A1-D558-4BB8-A927-27DB6BAA0DA4}"/>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BC455C44-10F5-43B7-A5DE-334683EDAA9C}"/>
              </a:ext>
            </a:extLst>
          </p:cNvPr>
          <p:cNvSpPr>
            <a:spLocks noGrp="1"/>
          </p:cNvSpPr>
          <p:nvPr>
            <p:ph type="sldNum" sz="quarter" idx="12"/>
          </p:nvPr>
        </p:nvSpPr>
        <p:spPr/>
        <p:txBody>
          <a:bodyPr/>
          <a:lstStyle/>
          <a:p>
            <a:fld id="{EF3F4228-0A0C-4745-9A79-F380149FB138}" type="slidenum">
              <a:rPr lang="en-IN" smtClean="0"/>
              <a:t>‹#›</a:t>
            </a:fld>
            <a:endParaRPr lang="en-IN"/>
          </a:p>
        </p:txBody>
      </p:sp>
    </p:spTree>
    <p:extLst>
      <p:ext uri="{BB962C8B-B14F-4D97-AF65-F5344CB8AC3E}">
        <p14:creationId xmlns:p14="http://schemas.microsoft.com/office/powerpoint/2010/main" val="3296049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32866-0DB3-4374-BF0C-608104BFE98C}"/>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1A202E59-9C7C-4771-AFC1-E4C64225361E}"/>
              </a:ext>
            </a:extLst>
          </p:cNvPr>
          <p:cNvSpPr>
            <a:spLocks noGrp="1"/>
          </p:cNvSpPr>
          <p:nvPr>
            <p:ph type="dt" sz="half" idx="10"/>
          </p:nvPr>
        </p:nvSpPr>
        <p:spPr/>
        <p:txBody>
          <a:bodyPr/>
          <a:lstStyle/>
          <a:p>
            <a:fld id="{74C46F7F-0617-4CAE-B726-7CAE435DC1F3}" type="datetimeFigureOut">
              <a:rPr lang="en-IN" smtClean="0"/>
              <a:t>27-02-2020</a:t>
            </a:fld>
            <a:endParaRPr lang="en-IN"/>
          </a:p>
        </p:txBody>
      </p:sp>
      <p:sp>
        <p:nvSpPr>
          <p:cNvPr id="4" name="Footer Placeholder 3">
            <a:extLst>
              <a:ext uri="{FF2B5EF4-FFF2-40B4-BE49-F238E27FC236}">
                <a16:creationId xmlns:a16="http://schemas.microsoft.com/office/drawing/2014/main" id="{38F2BDD4-4A07-40C7-B8C0-635592D2D7E2}"/>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7DEF122-DBD7-40BE-AB3F-3586FDE3A441}"/>
              </a:ext>
            </a:extLst>
          </p:cNvPr>
          <p:cNvSpPr>
            <a:spLocks noGrp="1"/>
          </p:cNvSpPr>
          <p:nvPr>
            <p:ph type="sldNum" sz="quarter" idx="12"/>
          </p:nvPr>
        </p:nvSpPr>
        <p:spPr/>
        <p:txBody>
          <a:bodyPr/>
          <a:lstStyle/>
          <a:p>
            <a:fld id="{EF3F4228-0A0C-4745-9A79-F380149FB138}" type="slidenum">
              <a:rPr lang="en-IN" smtClean="0"/>
              <a:t>‹#›</a:t>
            </a:fld>
            <a:endParaRPr lang="en-IN"/>
          </a:p>
        </p:txBody>
      </p:sp>
    </p:spTree>
    <p:extLst>
      <p:ext uri="{BB962C8B-B14F-4D97-AF65-F5344CB8AC3E}">
        <p14:creationId xmlns:p14="http://schemas.microsoft.com/office/powerpoint/2010/main" val="1324364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F53565-21F3-4E7B-9CE8-959B342B7050}"/>
              </a:ext>
            </a:extLst>
          </p:cNvPr>
          <p:cNvSpPr>
            <a:spLocks noGrp="1"/>
          </p:cNvSpPr>
          <p:nvPr>
            <p:ph type="dt" sz="half" idx="10"/>
          </p:nvPr>
        </p:nvSpPr>
        <p:spPr/>
        <p:txBody>
          <a:bodyPr/>
          <a:lstStyle/>
          <a:p>
            <a:fld id="{74C46F7F-0617-4CAE-B726-7CAE435DC1F3}" type="datetimeFigureOut">
              <a:rPr lang="en-IN" smtClean="0"/>
              <a:t>27-02-2020</a:t>
            </a:fld>
            <a:endParaRPr lang="en-IN"/>
          </a:p>
        </p:txBody>
      </p:sp>
      <p:sp>
        <p:nvSpPr>
          <p:cNvPr id="3" name="Footer Placeholder 2">
            <a:extLst>
              <a:ext uri="{FF2B5EF4-FFF2-40B4-BE49-F238E27FC236}">
                <a16:creationId xmlns:a16="http://schemas.microsoft.com/office/drawing/2014/main" id="{A35AEEC8-4213-4AAA-A456-195B1FCA3FD1}"/>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0D7BA329-F374-4A50-A964-4A59DF74B1DE}"/>
              </a:ext>
            </a:extLst>
          </p:cNvPr>
          <p:cNvSpPr>
            <a:spLocks noGrp="1"/>
          </p:cNvSpPr>
          <p:nvPr>
            <p:ph type="sldNum" sz="quarter" idx="12"/>
          </p:nvPr>
        </p:nvSpPr>
        <p:spPr/>
        <p:txBody>
          <a:bodyPr/>
          <a:lstStyle/>
          <a:p>
            <a:fld id="{EF3F4228-0A0C-4745-9A79-F380149FB138}" type="slidenum">
              <a:rPr lang="en-IN" smtClean="0"/>
              <a:t>‹#›</a:t>
            </a:fld>
            <a:endParaRPr lang="en-IN"/>
          </a:p>
        </p:txBody>
      </p:sp>
    </p:spTree>
    <p:extLst>
      <p:ext uri="{BB962C8B-B14F-4D97-AF65-F5344CB8AC3E}">
        <p14:creationId xmlns:p14="http://schemas.microsoft.com/office/powerpoint/2010/main" val="2150251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BF688-C8D7-4C99-8A3C-F9B97EB3A0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15517185-B3D8-4D42-914B-0D1FC765C0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655396A-6727-4E06-B6B8-E376863C6D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DF5D93-2CDC-4C90-9042-EB6A403D6F62}"/>
              </a:ext>
            </a:extLst>
          </p:cNvPr>
          <p:cNvSpPr>
            <a:spLocks noGrp="1"/>
          </p:cNvSpPr>
          <p:nvPr>
            <p:ph type="dt" sz="half" idx="10"/>
          </p:nvPr>
        </p:nvSpPr>
        <p:spPr/>
        <p:txBody>
          <a:bodyPr/>
          <a:lstStyle/>
          <a:p>
            <a:fld id="{74C46F7F-0617-4CAE-B726-7CAE435DC1F3}" type="datetimeFigureOut">
              <a:rPr lang="en-IN" smtClean="0"/>
              <a:t>27-02-2020</a:t>
            </a:fld>
            <a:endParaRPr lang="en-IN"/>
          </a:p>
        </p:txBody>
      </p:sp>
      <p:sp>
        <p:nvSpPr>
          <p:cNvPr id="6" name="Footer Placeholder 5">
            <a:extLst>
              <a:ext uri="{FF2B5EF4-FFF2-40B4-BE49-F238E27FC236}">
                <a16:creationId xmlns:a16="http://schemas.microsoft.com/office/drawing/2014/main" id="{36085DFA-9312-4566-959F-3644C74DB66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38E21FD-3A7C-47AF-93C7-E11DEA549BD1}"/>
              </a:ext>
            </a:extLst>
          </p:cNvPr>
          <p:cNvSpPr>
            <a:spLocks noGrp="1"/>
          </p:cNvSpPr>
          <p:nvPr>
            <p:ph type="sldNum" sz="quarter" idx="12"/>
          </p:nvPr>
        </p:nvSpPr>
        <p:spPr/>
        <p:txBody>
          <a:bodyPr/>
          <a:lstStyle/>
          <a:p>
            <a:fld id="{EF3F4228-0A0C-4745-9A79-F380149FB138}" type="slidenum">
              <a:rPr lang="en-IN" smtClean="0"/>
              <a:t>‹#›</a:t>
            </a:fld>
            <a:endParaRPr lang="en-IN"/>
          </a:p>
        </p:txBody>
      </p:sp>
    </p:spTree>
    <p:extLst>
      <p:ext uri="{BB962C8B-B14F-4D97-AF65-F5344CB8AC3E}">
        <p14:creationId xmlns:p14="http://schemas.microsoft.com/office/powerpoint/2010/main" val="3976409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7E470-41DE-44EB-AFDB-D238560A84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9CF73C36-88C8-4002-A57A-325F87C2D1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B588101-965C-4AE4-8DAD-F2E8F0E946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E7DCD4-6AF3-4B45-8E2A-DE7CC59815E3}"/>
              </a:ext>
            </a:extLst>
          </p:cNvPr>
          <p:cNvSpPr>
            <a:spLocks noGrp="1"/>
          </p:cNvSpPr>
          <p:nvPr>
            <p:ph type="dt" sz="half" idx="10"/>
          </p:nvPr>
        </p:nvSpPr>
        <p:spPr/>
        <p:txBody>
          <a:bodyPr/>
          <a:lstStyle/>
          <a:p>
            <a:fld id="{74C46F7F-0617-4CAE-B726-7CAE435DC1F3}" type="datetimeFigureOut">
              <a:rPr lang="en-IN" smtClean="0"/>
              <a:t>27-02-2020</a:t>
            </a:fld>
            <a:endParaRPr lang="en-IN"/>
          </a:p>
        </p:txBody>
      </p:sp>
      <p:sp>
        <p:nvSpPr>
          <p:cNvPr id="6" name="Footer Placeholder 5">
            <a:extLst>
              <a:ext uri="{FF2B5EF4-FFF2-40B4-BE49-F238E27FC236}">
                <a16:creationId xmlns:a16="http://schemas.microsoft.com/office/drawing/2014/main" id="{6AAEC26A-3818-4EFC-A6E6-D53A4CA49B4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51B98BB-EF31-4D65-8C82-DBF729F8285F}"/>
              </a:ext>
            </a:extLst>
          </p:cNvPr>
          <p:cNvSpPr>
            <a:spLocks noGrp="1"/>
          </p:cNvSpPr>
          <p:nvPr>
            <p:ph type="sldNum" sz="quarter" idx="12"/>
          </p:nvPr>
        </p:nvSpPr>
        <p:spPr/>
        <p:txBody>
          <a:bodyPr/>
          <a:lstStyle/>
          <a:p>
            <a:fld id="{EF3F4228-0A0C-4745-9A79-F380149FB138}" type="slidenum">
              <a:rPr lang="en-IN" smtClean="0"/>
              <a:t>‹#›</a:t>
            </a:fld>
            <a:endParaRPr lang="en-IN"/>
          </a:p>
        </p:txBody>
      </p:sp>
    </p:spTree>
    <p:extLst>
      <p:ext uri="{BB962C8B-B14F-4D97-AF65-F5344CB8AC3E}">
        <p14:creationId xmlns:p14="http://schemas.microsoft.com/office/powerpoint/2010/main" val="2867936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8BF6E-CA48-4E50-A66C-900E27553F8F}"/>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1F03607-740F-4279-816B-1E212997F8C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443FE32-334F-42C2-9C4B-5D4AC7414F1B}"/>
              </a:ext>
            </a:extLst>
          </p:cNvPr>
          <p:cNvSpPr>
            <a:spLocks noGrp="1"/>
          </p:cNvSpPr>
          <p:nvPr>
            <p:ph type="dt" sz="half" idx="10"/>
          </p:nvPr>
        </p:nvSpPr>
        <p:spPr/>
        <p:txBody>
          <a:bodyPr/>
          <a:lstStyle/>
          <a:p>
            <a:fld id="{74C46F7F-0617-4CAE-B726-7CAE435DC1F3}" type="datetimeFigureOut">
              <a:rPr lang="en-IN" smtClean="0"/>
              <a:t>27-02-2020</a:t>
            </a:fld>
            <a:endParaRPr lang="en-IN"/>
          </a:p>
        </p:txBody>
      </p:sp>
      <p:sp>
        <p:nvSpPr>
          <p:cNvPr id="5" name="Footer Placeholder 4">
            <a:extLst>
              <a:ext uri="{FF2B5EF4-FFF2-40B4-BE49-F238E27FC236}">
                <a16:creationId xmlns:a16="http://schemas.microsoft.com/office/drawing/2014/main" id="{6289E09B-D1AA-4BE5-8A3B-1DED3BBC2AF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3BCF8BA-0086-4FA1-94B4-93942800A75A}"/>
              </a:ext>
            </a:extLst>
          </p:cNvPr>
          <p:cNvSpPr>
            <a:spLocks noGrp="1"/>
          </p:cNvSpPr>
          <p:nvPr>
            <p:ph type="sldNum" sz="quarter" idx="12"/>
          </p:nvPr>
        </p:nvSpPr>
        <p:spPr/>
        <p:txBody>
          <a:bodyPr/>
          <a:lstStyle/>
          <a:p>
            <a:fld id="{EF3F4228-0A0C-4745-9A79-F380149FB138}" type="slidenum">
              <a:rPr lang="en-IN" smtClean="0"/>
              <a:t>‹#›</a:t>
            </a:fld>
            <a:endParaRPr lang="en-IN"/>
          </a:p>
        </p:txBody>
      </p:sp>
    </p:spTree>
    <p:extLst>
      <p:ext uri="{BB962C8B-B14F-4D97-AF65-F5344CB8AC3E}">
        <p14:creationId xmlns:p14="http://schemas.microsoft.com/office/powerpoint/2010/main" val="2642048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55C292-1AC6-4903-BD42-8050916E3F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ACD70BF-3A4D-4E9B-B1D8-CAAD8F96BB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051C031-167C-4FC0-B77D-1FCF30CB4BAB}"/>
              </a:ext>
            </a:extLst>
          </p:cNvPr>
          <p:cNvSpPr>
            <a:spLocks noGrp="1"/>
          </p:cNvSpPr>
          <p:nvPr>
            <p:ph type="dt" sz="half" idx="10"/>
          </p:nvPr>
        </p:nvSpPr>
        <p:spPr/>
        <p:txBody>
          <a:bodyPr/>
          <a:lstStyle/>
          <a:p>
            <a:fld id="{74C46F7F-0617-4CAE-B726-7CAE435DC1F3}" type="datetimeFigureOut">
              <a:rPr lang="en-IN" smtClean="0"/>
              <a:t>27-02-2020</a:t>
            </a:fld>
            <a:endParaRPr lang="en-IN"/>
          </a:p>
        </p:txBody>
      </p:sp>
      <p:sp>
        <p:nvSpPr>
          <p:cNvPr id="5" name="Footer Placeholder 4">
            <a:extLst>
              <a:ext uri="{FF2B5EF4-FFF2-40B4-BE49-F238E27FC236}">
                <a16:creationId xmlns:a16="http://schemas.microsoft.com/office/drawing/2014/main" id="{FF147235-C77A-40DD-9BD0-8BB10C9D0C5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BAAEE22-AC44-4521-95CA-DA758F8CEDB7}"/>
              </a:ext>
            </a:extLst>
          </p:cNvPr>
          <p:cNvSpPr>
            <a:spLocks noGrp="1"/>
          </p:cNvSpPr>
          <p:nvPr>
            <p:ph type="sldNum" sz="quarter" idx="12"/>
          </p:nvPr>
        </p:nvSpPr>
        <p:spPr/>
        <p:txBody>
          <a:bodyPr/>
          <a:lstStyle/>
          <a:p>
            <a:fld id="{EF3F4228-0A0C-4745-9A79-F380149FB138}" type="slidenum">
              <a:rPr lang="en-IN" smtClean="0"/>
              <a:t>‹#›</a:t>
            </a:fld>
            <a:endParaRPr lang="en-IN"/>
          </a:p>
        </p:txBody>
      </p:sp>
    </p:spTree>
    <p:extLst>
      <p:ext uri="{BB962C8B-B14F-4D97-AF65-F5344CB8AC3E}">
        <p14:creationId xmlns:p14="http://schemas.microsoft.com/office/powerpoint/2010/main" val="2976630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9A05BF-FC58-46EE-BD27-A11FD7E079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32B26A5-30B5-4C19-B148-2F89E31E19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80600F2-C756-4AB2-BB49-5D68567B4B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C46F7F-0617-4CAE-B726-7CAE435DC1F3}" type="datetimeFigureOut">
              <a:rPr lang="en-IN" smtClean="0"/>
              <a:t>27-02-2020</a:t>
            </a:fld>
            <a:endParaRPr lang="en-IN"/>
          </a:p>
        </p:txBody>
      </p:sp>
      <p:sp>
        <p:nvSpPr>
          <p:cNvPr id="5" name="Footer Placeholder 4">
            <a:extLst>
              <a:ext uri="{FF2B5EF4-FFF2-40B4-BE49-F238E27FC236}">
                <a16:creationId xmlns:a16="http://schemas.microsoft.com/office/drawing/2014/main" id="{2DAAA695-3D33-465B-9F63-5A7F6E47E1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BD95D961-DDCD-4A7C-AE7D-790980FB21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3F4228-0A0C-4745-9A79-F380149FB138}" type="slidenum">
              <a:rPr lang="en-IN" smtClean="0"/>
              <a:t>‹#›</a:t>
            </a:fld>
            <a:endParaRPr lang="en-IN"/>
          </a:p>
        </p:txBody>
      </p:sp>
    </p:spTree>
    <p:extLst>
      <p:ext uri="{BB962C8B-B14F-4D97-AF65-F5344CB8AC3E}">
        <p14:creationId xmlns:p14="http://schemas.microsoft.com/office/powerpoint/2010/main" val="6134603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hyperlink" Target="http://www.swissinfo.com/" TargetMode="External"/><Relationship Id="rId7" Type="http://schemas.openxmlformats.org/officeDocument/2006/relationships/hyperlink" Target="http://www.teriin.org/" TargetMode="External"/><Relationship Id="rId2" Type="http://schemas.openxmlformats.org/officeDocument/2006/relationships/hyperlink" Target="http://www.solarimpulse.com/" TargetMode="External"/><Relationship Id="rId1" Type="http://schemas.openxmlformats.org/officeDocument/2006/relationships/slideLayout" Target="../slideLayouts/slideLayout2.xml"/><Relationship Id="rId6" Type="http://schemas.openxmlformats.org/officeDocument/2006/relationships/hyperlink" Target="http://www.duetsche-recycling.de/epr" TargetMode="External"/><Relationship Id="rId5" Type="http://schemas.openxmlformats.org/officeDocument/2006/relationships/hyperlink" Target="https://www.bmu.ed/" TargetMode="External"/><Relationship Id="rId4" Type="http://schemas.openxmlformats.org/officeDocument/2006/relationships/hyperlink" Target="https://enb.iisd.ord/consume/closed.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43421B4C-AA27-4F32-AA73-DA587F272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6110"/>
            <a:ext cx="6769978" cy="5905761"/>
          </a:xfrm>
          <a:custGeom>
            <a:avLst/>
            <a:gdLst>
              <a:gd name="connsiteX0" fmla="*/ 0 w 6769978"/>
              <a:gd name="connsiteY0" fmla="*/ 0 h 5905761"/>
              <a:gd name="connsiteX1" fmla="*/ 6769978 w 6769978"/>
              <a:gd name="connsiteY1" fmla="*/ 0 h 5905761"/>
              <a:gd name="connsiteX2" fmla="*/ 3973138 w 6769978"/>
              <a:gd name="connsiteY2" fmla="*/ 5905761 h 5905761"/>
              <a:gd name="connsiteX3" fmla="*/ 0 w 6769978"/>
              <a:gd name="connsiteY3" fmla="*/ 5905761 h 5905761"/>
            </a:gdLst>
            <a:ahLst/>
            <a:cxnLst>
              <a:cxn ang="0">
                <a:pos x="connsiteX0" y="connsiteY0"/>
              </a:cxn>
              <a:cxn ang="0">
                <a:pos x="connsiteX1" y="connsiteY1"/>
              </a:cxn>
              <a:cxn ang="0">
                <a:pos x="connsiteX2" y="connsiteY2"/>
              </a:cxn>
              <a:cxn ang="0">
                <a:pos x="connsiteX3" y="connsiteY3"/>
              </a:cxn>
            </a:cxnLst>
            <a:rect l="l" t="t" r="r" b="b"/>
            <a:pathLst>
              <a:path w="6769978" h="5905761">
                <a:moveTo>
                  <a:pt x="0" y="0"/>
                </a:moveTo>
                <a:lnTo>
                  <a:pt x="6769978" y="0"/>
                </a:lnTo>
                <a:lnTo>
                  <a:pt x="3973138" y="5905761"/>
                </a:lnTo>
                <a:lnTo>
                  <a:pt x="0" y="5905761"/>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lumMod val="95000"/>
                </a:schemeClr>
              </a:solidFill>
            </a:endParaRPr>
          </a:p>
        </p:txBody>
      </p:sp>
      <p:sp>
        <p:nvSpPr>
          <p:cNvPr id="2" name="Title 1">
            <a:extLst>
              <a:ext uri="{FF2B5EF4-FFF2-40B4-BE49-F238E27FC236}">
                <a16:creationId xmlns:a16="http://schemas.microsoft.com/office/drawing/2014/main" id="{FEE4E5BD-9E87-4EB4-B050-160610760172}"/>
              </a:ext>
            </a:extLst>
          </p:cNvPr>
          <p:cNvSpPr>
            <a:spLocks noGrp="1"/>
          </p:cNvSpPr>
          <p:nvPr>
            <p:ph type="title"/>
          </p:nvPr>
        </p:nvSpPr>
        <p:spPr>
          <a:xfrm>
            <a:off x="345947" y="1655286"/>
            <a:ext cx="4387977" cy="2707164"/>
          </a:xfrm>
        </p:spPr>
        <p:txBody>
          <a:bodyPr vert="horz" lIns="91440" tIns="45720" rIns="91440" bIns="45720" rtlCol="0" anchor="b">
            <a:normAutofit/>
          </a:bodyPr>
          <a:lstStyle/>
          <a:p>
            <a:r>
              <a:rPr lang="en-US" sz="5000" kern="1200" dirty="0">
                <a:solidFill>
                  <a:srgbClr val="FFFFFF"/>
                </a:solidFill>
                <a:latin typeface="Adobe Devanagari" panose="02040503050201020203" pitchFamily="18" charset="0"/>
                <a:cs typeface="Adobe Devanagari" panose="02040503050201020203" pitchFamily="18" charset="0"/>
              </a:rPr>
              <a:t>WASTE MANAGEMENT</a:t>
            </a:r>
          </a:p>
        </p:txBody>
      </p:sp>
      <p:pic>
        <p:nvPicPr>
          <p:cNvPr id="18" name="Graphic 17" descr="Recycle">
            <a:extLst>
              <a:ext uri="{FF2B5EF4-FFF2-40B4-BE49-F238E27FC236}">
                <a16:creationId xmlns:a16="http://schemas.microsoft.com/office/drawing/2014/main" id="{9AD08DF9-AE44-4908-B19B-7E2B3ED95A8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12461" y="1655286"/>
            <a:ext cx="4095809" cy="4095809"/>
          </a:xfrm>
          <a:prstGeom prst="rect">
            <a:avLst/>
          </a:prstGeom>
        </p:spPr>
      </p:pic>
    </p:spTree>
    <p:extLst>
      <p:ext uri="{BB962C8B-B14F-4D97-AF65-F5344CB8AC3E}">
        <p14:creationId xmlns:p14="http://schemas.microsoft.com/office/powerpoint/2010/main" val="1020887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5E1C705-E5A1-4E17-BE0A-5843199E64DA}"/>
              </a:ext>
            </a:extLst>
          </p:cNvPr>
          <p:cNvSpPr>
            <a:spLocks noGrp="1"/>
          </p:cNvSpPr>
          <p:nvPr>
            <p:ph type="title"/>
          </p:nvPr>
        </p:nvSpPr>
        <p:spPr>
          <a:xfrm>
            <a:off x="1179226" y="826680"/>
            <a:ext cx="9833548" cy="1325563"/>
          </a:xfrm>
        </p:spPr>
        <p:txBody>
          <a:bodyPr>
            <a:normAutofit/>
          </a:bodyPr>
          <a:lstStyle/>
          <a:p>
            <a:pPr algn="ctr"/>
            <a:r>
              <a:rPr lang="en-IN" sz="4000">
                <a:solidFill>
                  <a:srgbClr val="FFFFFF"/>
                </a:solidFill>
                <a:latin typeface="Adobe Devanagari" panose="02040503050201020203" pitchFamily="18" charset="0"/>
                <a:cs typeface="Adobe Devanagari" panose="02040503050201020203" pitchFamily="18" charset="0"/>
              </a:rPr>
              <a:t>What is waste management?</a:t>
            </a:r>
            <a:endParaRPr lang="en-IN" sz="4000" dirty="0">
              <a:solidFill>
                <a:srgbClr val="FFFFFF"/>
              </a:solidFill>
              <a:latin typeface="Adobe Devanagari" panose="02040503050201020203" pitchFamily="18" charset="0"/>
              <a:cs typeface="Adobe Devanagari" panose="02040503050201020203" pitchFamily="18" charset="0"/>
            </a:endParaRPr>
          </a:p>
        </p:txBody>
      </p:sp>
      <p:sp>
        <p:nvSpPr>
          <p:cNvPr id="3" name="Content Placeholder 2">
            <a:extLst>
              <a:ext uri="{FF2B5EF4-FFF2-40B4-BE49-F238E27FC236}">
                <a16:creationId xmlns:a16="http://schemas.microsoft.com/office/drawing/2014/main" id="{3173DA84-B5B0-45CA-9022-6D84BA47D934}"/>
              </a:ext>
            </a:extLst>
          </p:cNvPr>
          <p:cNvSpPr>
            <a:spLocks noGrp="1"/>
          </p:cNvSpPr>
          <p:nvPr>
            <p:ph idx="1"/>
          </p:nvPr>
        </p:nvSpPr>
        <p:spPr>
          <a:xfrm>
            <a:off x="1179226" y="3092970"/>
            <a:ext cx="9833548" cy="2693976"/>
          </a:xfrm>
        </p:spPr>
        <p:txBody>
          <a:bodyPr>
            <a:normAutofit/>
          </a:bodyPr>
          <a:lstStyle/>
          <a:p>
            <a:pPr marL="0" indent="0">
              <a:buNone/>
            </a:pPr>
            <a:r>
              <a:rPr lang="en-US">
                <a:latin typeface="Adobe Devanagari" panose="02040503050201020203" pitchFamily="18" charset="0"/>
                <a:cs typeface="Adobe Devanagari" panose="02040503050201020203" pitchFamily="18" charset="0"/>
              </a:rPr>
              <a:t>Waste management include the activities and actions required to manage waste from its inception to its final disposal. This includes the collection, transport, treatment and disposal of waste, together with monitoring and regulation of the waste management process.</a:t>
            </a:r>
            <a:endParaRPr lang="en-IN" sz="2000" dirty="0">
              <a:solidFill>
                <a:srgbClr val="000000"/>
              </a:solidFill>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2172410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6C8966-7FD8-4E90-B27B-DD9D939E62CF}"/>
              </a:ext>
            </a:extLst>
          </p:cNvPr>
          <p:cNvSpPr>
            <a:spLocks noGrp="1"/>
          </p:cNvSpPr>
          <p:nvPr>
            <p:ph type="title"/>
          </p:nvPr>
        </p:nvSpPr>
        <p:spPr>
          <a:xfrm>
            <a:off x="992206" y="1608667"/>
            <a:ext cx="2823275" cy="4501127"/>
          </a:xfrm>
        </p:spPr>
        <p:txBody>
          <a:bodyPr anchor="t">
            <a:normAutofit/>
          </a:bodyPr>
          <a:lstStyle/>
          <a:p>
            <a:pPr algn="r"/>
            <a:r>
              <a:rPr lang="en-IN" sz="3200">
                <a:solidFill>
                  <a:srgbClr val="FFFFFF"/>
                </a:solidFill>
                <a:latin typeface="Adobe Devanagari" panose="02040503050201020203" pitchFamily="18" charset="0"/>
                <a:cs typeface="Adobe Devanagari" panose="02040503050201020203" pitchFamily="18" charset="0"/>
              </a:rPr>
              <a:t>Contribution in adapting waste management</a:t>
            </a:r>
            <a:endParaRPr lang="en-IN" sz="3200">
              <a:solidFill>
                <a:srgbClr val="FFFFFF"/>
              </a:solidFill>
            </a:endParaRPr>
          </a:p>
        </p:txBody>
      </p:sp>
      <p:sp>
        <p:nvSpPr>
          <p:cNvPr id="3" name="Content Placeholder 2">
            <a:extLst>
              <a:ext uri="{FF2B5EF4-FFF2-40B4-BE49-F238E27FC236}">
                <a16:creationId xmlns:a16="http://schemas.microsoft.com/office/drawing/2014/main" id="{65DC2F8E-1D19-48A9-939F-2C289F8CE0DC}"/>
              </a:ext>
            </a:extLst>
          </p:cNvPr>
          <p:cNvSpPr>
            <a:spLocks noGrp="1"/>
          </p:cNvSpPr>
          <p:nvPr>
            <p:ph sz="half" idx="1"/>
          </p:nvPr>
        </p:nvSpPr>
        <p:spPr>
          <a:xfrm>
            <a:off x="4547698" y="1608667"/>
            <a:ext cx="3421958" cy="4501127"/>
          </a:xfrm>
        </p:spPr>
        <p:txBody>
          <a:bodyPr>
            <a:normAutofit/>
          </a:bodyPr>
          <a:lstStyle/>
          <a:p>
            <a:r>
              <a:rPr lang="en-IN" sz="2000" dirty="0">
                <a:latin typeface="Adobe Devanagari" panose="02040503050201020203" pitchFamily="18" charset="0"/>
                <a:cs typeface="Adobe Devanagari" panose="02040503050201020203" pitchFamily="18" charset="0"/>
              </a:rPr>
              <a:t>Individual:                                                </a:t>
            </a:r>
          </a:p>
          <a:p>
            <a:pPr>
              <a:buFontTx/>
              <a:buChar char="-"/>
            </a:pPr>
            <a:r>
              <a:rPr lang="en-IN" sz="2000" dirty="0">
                <a:latin typeface="Adobe Devanagari" panose="02040503050201020203" pitchFamily="18" charset="0"/>
                <a:cs typeface="Adobe Devanagari" panose="02040503050201020203" pitchFamily="18" charset="0"/>
              </a:rPr>
              <a:t>Adopt 3 ‘R’s.</a:t>
            </a:r>
          </a:p>
          <a:p>
            <a:pPr>
              <a:buFontTx/>
              <a:buChar char="-"/>
            </a:pPr>
            <a:r>
              <a:rPr lang="en-IN" sz="2000" dirty="0">
                <a:latin typeface="Adobe Devanagari" panose="02040503050201020203" pitchFamily="18" charset="0"/>
                <a:cs typeface="Adobe Devanagari" panose="02040503050201020203" pitchFamily="18" charset="0"/>
              </a:rPr>
              <a:t>Usage of less plastic.</a:t>
            </a:r>
          </a:p>
          <a:p>
            <a:pPr>
              <a:buFontTx/>
              <a:buChar char="-"/>
            </a:pPr>
            <a:endParaRPr lang="en-IN" sz="2000" dirty="0">
              <a:latin typeface="Adobe Devanagari" panose="02040503050201020203" pitchFamily="18" charset="0"/>
              <a:cs typeface="Adobe Devanagari" panose="02040503050201020203" pitchFamily="18" charset="0"/>
            </a:endParaRPr>
          </a:p>
          <a:p>
            <a:r>
              <a:rPr lang="en-IN" sz="2000" dirty="0">
                <a:latin typeface="Adobe Devanagari" panose="02040503050201020203" pitchFamily="18" charset="0"/>
                <a:cs typeface="Adobe Devanagari" panose="02040503050201020203" pitchFamily="18" charset="0"/>
              </a:rPr>
              <a:t>Family:</a:t>
            </a:r>
          </a:p>
          <a:p>
            <a:pPr>
              <a:buFontTx/>
              <a:buChar char="-"/>
            </a:pPr>
            <a:r>
              <a:rPr lang="en-IN" sz="2000" dirty="0">
                <a:latin typeface="Adobe Devanagari" panose="02040503050201020203" pitchFamily="18" charset="0"/>
                <a:cs typeface="Adobe Devanagari" panose="02040503050201020203" pitchFamily="18" charset="0"/>
              </a:rPr>
              <a:t>Segregating dry and wet waste.</a:t>
            </a:r>
          </a:p>
          <a:p>
            <a:pPr>
              <a:buFontTx/>
              <a:buChar char="-"/>
            </a:pPr>
            <a:r>
              <a:rPr lang="en-IN" sz="2000" dirty="0">
                <a:latin typeface="Adobe Devanagari" panose="02040503050201020203" pitchFamily="18" charset="0"/>
                <a:cs typeface="Adobe Devanagari" panose="02040503050201020203" pitchFamily="18" charset="0"/>
              </a:rPr>
              <a:t>Using resources like water/</a:t>
            </a:r>
            <a:br>
              <a:rPr lang="en-IN" sz="2000" dirty="0">
                <a:latin typeface="Adobe Devanagari" panose="02040503050201020203" pitchFamily="18" charset="0"/>
                <a:cs typeface="Adobe Devanagari" panose="02040503050201020203" pitchFamily="18" charset="0"/>
              </a:rPr>
            </a:br>
            <a:r>
              <a:rPr lang="en-IN" sz="2000" dirty="0">
                <a:latin typeface="Adobe Devanagari" panose="02040503050201020203" pitchFamily="18" charset="0"/>
                <a:cs typeface="Adobe Devanagari" panose="02040503050201020203" pitchFamily="18" charset="0"/>
              </a:rPr>
              <a:t>electricity carefully.</a:t>
            </a:r>
          </a:p>
          <a:p>
            <a:endParaRPr lang="en-IN" sz="2000" dirty="0"/>
          </a:p>
        </p:txBody>
      </p:sp>
      <p:sp>
        <p:nvSpPr>
          <p:cNvPr id="4" name="Content Placeholder 3">
            <a:extLst>
              <a:ext uri="{FF2B5EF4-FFF2-40B4-BE49-F238E27FC236}">
                <a16:creationId xmlns:a16="http://schemas.microsoft.com/office/drawing/2014/main" id="{6FFD48F7-E369-4B46-A170-DBC8FAB19F83}"/>
              </a:ext>
            </a:extLst>
          </p:cNvPr>
          <p:cNvSpPr>
            <a:spLocks noGrp="1"/>
          </p:cNvSpPr>
          <p:nvPr>
            <p:ph sz="half" idx="2"/>
          </p:nvPr>
        </p:nvSpPr>
        <p:spPr>
          <a:xfrm>
            <a:off x="8289696" y="1608667"/>
            <a:ext cx="3421957" cy="4501127"/>
          </a:xfrm>
        </p:spPr>
        <p:txBody>
          <a:bodyPr>
            <a:normAutofit/>
          </a:bodyPr>
          <a:lstStyle/>
          <a:p>
            <a:r>
              <a:rPr lang="en-IN" sz="2000" dirty="0">
                <a:latin typeface="Adobe Devanagari" panose="02040503050201020203" pitchFamily="18" charset="0"/>
                <a:cs typeface="Adobe Devanagari" panose="02040503050201020203" pitchFamily="18" charset="0"/>
              </a:rPr>
              <a:t>Community:</a:t>
            </a:r>
          </a:p>
          <a:p>
            <a:pPr>
              <a:buFontTx/>
              <a:buChar char="-"/>
            </a:pPr>
            <a:r>
              <a:rPr lang="en-IN" sz="2000" dirty="0">
                <a:latin typeface="Adobe Devanagari" panose="02040503050201020203" pitchFamily="18" charset="0"/>
                <a:cs typeface="Adobe Devanagari" panose="02040503050201020203" pitchFamily="18" charset="0"/>
              </a:rPr>
              <a:t>At a community level, an initiative to collect wet waste from near by household should be incorporated, to make manure out of it by methods of composting.</a:t>
            </a:r>
          </a:p>
          <a:p>
            <a:pPr>
              <a:buFontTx/>
              <a:buChar char="-"/>
            </a:pPr>
            <a:r>
              <a:rPr lang="en-IN" sz="2000" dirty="0">
                <a:latin typeface="Adobe Devanagari" panose="02040503050201020203" pitchFamily="18" charset="0"/>
                <a:cs typeface="Adobe Devanagari" panose="02040503050201020203" pitchFamily="18" charset="0"/>
              </a:rPr>
              <a:t>Waste or sewage treatment plants should be put up to treat waste before dumping into water bodies.</a:t>
            </a:r>
          </a:p>
        </p:txBody>
      </p:sp>
    </p:spTree>
    <p:extLst>
      <p:ext uri="{BB962C8B-B14F-4D97-AF65-F5344CB8AC3E}">
        <p14:creationId xmlns:p14="http://schemas.microsoft.com/office/powerpoint/2010/main" val="143994837"/>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AB1299-DFAA-4C04-B19B-8E36B4A3F0C8}"/>
              </a:ext>
            </a:extLst>
          </p:cNvPr>
          <p:cNvSpPr>
            <a:spLocks noGrp="1"/>
          </p:cNvSpPr>
          <p:nvPr>
            <p:ph type="title"/>
          </p:nvPr>
        </p:nvSpPr>
        <p:spPr>
          <a:xfrm>
            <a:off x="1075767" y="1188637"/>
            <a:ext cx="2988234" cy="4480726"/>
          </a:xfrm>
        </p:spPr>
        <p:txBody>
          <a:bodyPr>
            <a:normAutofit/>
          </a:bodyPr>
          <a:lstStyle/>
          <a:p>
            <a:pPr algn="r"/>
            <a:r>
              <a:rPr lang="en-IN" sz="6600" dirty="0">
                <a:latin typeface="Adobe Devanagari" panose="02040503050201020203" pitchFamily="18" charset="0"/>
                <a:cs typeface="Adobe Devanagari" panose="02040503050201020203" pitchFamily="18" charset="0"/>
              </a:rPr>
              <a:t>Survey</a:t>
            </a:r>
          </a:p>
        </p:txBody>
      </p:sp>
      <p:cxnSp>
        <p:nvCxnSpPr>
          <p:cNvPr id="14"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B0021CF-02CD-4487-B29F-DE39473E470C}"/>
              </a:ext>
            </a:extLst>
          </p:cNvPr>
          <p:cNvSpPr>
            <a:spLocks noGrp="1"/>
          </p:cNvSpPr>
          <p:nvPr>
            <p:ph idx="1"/>
          </p:nvPr>
        </p:nvSpPr>
        <p:spPr>
          <a:xfrm>
            <a:off x="5255260" y="1648870"/>
            <a:ext cx="4702848" cy="3560260"/>
          </a:xfrm>
        </p:spPr>
        <p:txBody>
          <a:bodyPr anchor="ctr">
            <a:normAutofit/>
          </a:bodyPr>
          <a:lstStyle/>
          <a:p>
            <a:pPr marL="0" indent="0">
              <a:buNone/>
            </a:pPr>
            <a:r>
              <a:rPr lang="en-IN" sz="2200" dirty="0">
                <a:latin typeface="Adobe Devanagari" panose="02040503050201020203" pitchFamily="18" charset="0"/>
                <a:cs typeface="Adobe Devanagari" panose="02040503050201020203" pitchFamily="18" charset="0"/>
              </a:rPr>
              <a:t>While doing the survey in residential and commercial areas, the issue that was recognized was that in residential areas people are aware of waste management but don’t put efforts in segregating the waste. Where as in commercial areas people aren’t aware of it and dispose waste in an improper manner such as burning the dry waste collected.</a:t>
            </a:r>
          </a:p>
        </p:txBody>
      </p:sp>
    </p:spTree>
    <p:extLst>
      <p:ext uri="{BB962C8B-B14F-4D97-AF65-F5344CB8AC3E}">
        <p14:creationId xmlns:p14="http://schemas.microsoft.com/office/powerpoint/2010/main" val="3402759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 name="Rectangle 41">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8A7413A-D933-4F4D-A867-B5A6E430C81B}"/>
              </a:ext>
            </a:extLst>
          </p:cNvPr>
          <p:cNvSpPr>
            <a:spLocks noGrp="1"/>
          </p:cNvSpPr>
          <p:nvPr>
            <p:ph type="title"/>
          </p:nvPr>
        </p:nvSpPr>
        <p:spPr>
          <a:xfrm>
            <a:off x="838200" y="1412488"/>
            <a:ext cx="2899189" cy="4363844"/>
          </a:xfrm>
        </p:spPr>
        <p:txBody>
          <a:bodyPr anchor="t">
            <a:normAutofit/>
          </a:bodyPr>
          <a:lstStyle/>
          <a:p>
            <a:r>
              <a:rPr lang="en-US" sz="4000">
                <a:solidFill>
                  <a:srgbClr val="FFFFFF"/>
                </a:solidFill>
                <a:latin typeface="Adobe Devanagari" panose="02040503050201020203" pitchFamily="18" charset="0"/>
                <a:cs typeface="Adobe Devanagari" panose="02040503050201020203" pitchFamily="18" charset="0"/>
              </a:rPr>
              <a:t>Stakeholders of Waste Disposal Process</a:t>
            </a:r>
            <a:endParaRPr lang="en-IN" sz="4000">
              <a:solidFill>
                <a:srgbClr val="FFFFFF"/>
              </a:solidFill>
            </a:endParaRPr>
          </a:p>
        </p:txBody>
      </p:sp>
      <p:sp>
        <p:nvSpPr>
          <p:cNvPr id="3" name="Content Placeholder 2">
            <a:extLst>
              <a:ext uri="{FF2B5EF4-FFF2-40B4-BE49-F238E27FC236}">
                <a16:creationId xmlns:a16="http://schemas.microsoft.com/office/drawing/2014/main" id="{9C766F52-A8A4-40F5-A953-F54CFEFB7102}"/>
              </a:ext>
            </a:extLst>
          </p:cNvPr>
          <p:cNvSpPr>
            <a:spLocks noGrp="1"/>
          </p:cNvSpPr>
          <p:nvPr>
            <p:ph sz="half" idx="1"/>
          </p:nvPr>
        </p:nvSpPr>
        <p:spPr>
          <a:xfrm>
            <a:off x="4380855" y="1412489"/>
            <a:ext cx="3427283" cy="4363844"/>
          </a:xfrm>
        </p:spPr>
        <p:txBody>
          <a:bodyPr>
            <a:normAutofit/>
          </a:bodyPr>
          <a:lstStyle/>
          <a:p>
            <a:pPr marL="0" indent="0">
              <a:buNone/>
            </a:pPr>
            <a:r>
              <a:rPr lang="en-US" sz="1800" dirty="0">
                <a:latin typeface="Adobe Devanagari" panose="02040503050201020203" pitchFamily="18" charset="0"/>
                <a:cs typeface="Adobe Devanagari" panose="02040503050201020203" pitchFamily="18" charset="0"/>
              </a:rPr>
              <a:t>1. Ourselves.</a:t>
            </a:r>
          </a:p>
          <a:p>
            <a:pPr marL="0" indent="0">
              <a:buNone/>
            </a:pPr>
            <a:r>
              <a:rPr lang="en-US" sz="1800" dirty="0">
                <a:latin typeface="Adobe Devanagari" panose="02040503050201020203" pitchFamily="18" charset="0"/>
                <a:cs typeface="Adobe Devanagari" panose="02040503050201020203" pitchFamily="18" charset="0"/>
              </a:rPr>
              <a:t>- Disposing waste at home.</a:t>
            </a:r>
          </a:p>
          <a:p>
            <a:pPr marL="0" indent="0">
              <a:buNone/>
            </a:pPr>
            <a:endParaRPr lang="en-US" sz="1800" dirty="0">
              <a:latin typeface="Adobe Devanagari" panose="02040503050201020203" pitchFamily="18" charset="0"/>
              <a:cs typeface="Adobe Devanagari" panose="02040503050201020203" pitchFamily="18" charset="0"/>
            </a:endParaRPr>
          </a:p>
          <a:p>
            <a:pPr marL="0" indent="0">
              <a:buNone/>
            </a:pPr>
            <a:r>
              <a:rPr lang="en-US" sz="1800" dirty="0">
                <a:latin typeface="Adobe Devanagari" panose="02040503050201020203" pitchFamily="18" charset="0"/>
                <a:cs typeface="Adobe Devanagari" panose="02040503050201020203" pitchFamily="18" charset="0"/>
              </a:rPr>
              <a:t>2. People collecting waste from the households.</a:t>
            </a:r>
          </a:p>
          <a:p>
            <a:pPr marL="0" indent="0">
              <a:buNone/>
            </a:pPr>
            <a:r>
              <a:rPr lang="en-US" sz="1800" dirty="0">
                <a:latin typeface="Adobe Devanagari" panose="02040503050201020203" pitchFamily="18" charset="0"/>
                <a:cs typeface="Adobe Devanagari" panose="02040503050201020203" pitchFamily="18" charset="0"/>
              </a:rPr>
              <a:t>- They collect the waste in small areas and dispose it in the BMC</a:t>
            </a:r>
          </a:p>
          <a:p>
            <a:pPr marL="0" indent="0">
              <a:buNone/>
            </a:pPr>
            <a:r>
              <a:rPr lang="en-US" sz="1800" dirty="0">
                <a:latin typeface="Adobe Devanagari" panose="02040503050201020203" pitchFamily="18" charset="0"/>
                <a:cs typeface="Adobe Devanagari" panose="02040503050201020203" pitchFamily="18" charset="0"/>
              </a:rPr>
              <a:t>garbage trucks.</a:t>
            </a:r>
          </a:p>
          <a:p>
            <a:pPr marL="0" indent="0">
              <a:buNone/>
            </a:pPr>
            <a:endParaRPr lang="en-IN" sz="1800" dirty="0">
              <a:latin typeface="Adobe Devanagari" panose="02040503050201020203" pitchFamily="18" charset="0"/>
              <a:cs typeface="Adobe Devanagari" panose="02040503050201020203" pitchFamily="18" charset="0"/>
            </a:endParaRPr>
          </a:p>
          <a:p>
            <a:pPr marL="0" indent="0">
              <a:buNone/>
            </a:pPr>
            <a:r>
              <a:rPr lang="en-US" sz="1800" dirty="0">
                <a:latin typeface="Adobe Devanagari" panose="02040503050201020203" pitchFamily="18" charset="0"/>
                <a:cs typeface="Adobe Devanagari" panose="02040503050201020203" pitchFamily="18" charset="0"/>
              </a:rPr>
              <a:t>3. The BMC trucks collect the waste from larger areas in Mumbai.</a:t>
            </a:r>
          </a:p>
          <a:p>
            <a:pPr marL="0" indent="0">
              <a:buNone/>
            </a:pPr>
            <a:r>
              <a:rPr lang="en-US" sz="1800" dirty="0">
                <a:latin typeface="Adobe Devanagari" panose="02040503050201020203" pitchFamily="18" charset="0"/>
                <a:cs typeface="Adobe Devanagari" panose="02040503050201020203" pitchFamily="18" charset="0"/>
              </a:rPr>
              <a:t>- They collect the garbage from the public bins on the streets.</a:t>
            </a:r>
          </a:p>
          <a:p>
            <a:endParaRPr lang="en-US" sz="1700" dirty="0"/>
          </a:p>
          <a:p>
            <a:pPr marL="0" indent="0">
              <a:buNone/>
            </a:pPr>
            <a:endParaRPr lang="en-US" sz="1700" dirty="0"/>
          </a:p>
        </p:txBody>
      </p:sp>
      <p:cxnSp>
        <p:nvCxnSpPr>
          <p:cNvPr id="47" name="Straight Connector 43">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8E59A079-94E6-4936-B0DF-DE2792418BE9}"/>
              </a:ext>
            </a:extLst>
          </p:cNvPr>
          <p:cNvSpPr>
            <a:spLocks noGrp="1"/>
          </p:cNvSpPr>
          <p:nvPr>
            <p:ph sz="half" idx="2"/>
          </p:nvPr>
        </p:nvSpPr>
        <p:spPr>
          <a:xfrm>
            <a:off x="8451604" y="1412489"/>
            <a:ext cx="3197701" cy="4363844"/>
          </a:xfrm>
        </p:spPr>
        <p:txBody>
          <a:bodyPr>
            <a:normAutofit/>
          </a:bodyPr>
          <a:lstStyle/>
          <a:p>
            <a:pPr marL="0" indent="0">
              <a:buNone/>
            </a:pPr>
            <a:r>
              <a:rPr lang="en-US" sz="1800" dirty="0">
                <a:latin typeface="Adobe Devanagari" panose="02040503050201020203" pitchFamily="18" charset="0"/>
                <a:cs typeface="Adobe Devanagari" panose="02040503050201020203" pitchFamily="18" charset="0"/>
              </a:rPr>
              <a:t>4. Dumping grounds.</a:t>
            </a:r>
          </a:p>
          <a:p>
            <a:pPr>
              <a:buFontTx/>
              <a:buChar char="-"/>
            </a:pPr>
            <a:r>
              <a:rPr lang="en-US" sz="1800" dirty="0">
                <a:latin typeface="Adobe Devanagari" panose="02040503050201020203" pitchFamily="18" charset="0"/>
                <a:cs typeface="Adobe Devanagari" panose="02040503050201020203" pitchFamily="18" charset="0"/>
              </a:rPr>
              <a:t>The waste is brought to the dumping ground by BMC trucks. </a:t>
            </a:r>
          </a:p>
          <a:p>
            <a:pPr>
              <a:buFontTx/>
              <a:buChar char="-"/>
            </a:pPr>
            <a:r>
              <a:rPr lang="en-US" sz="1800" dirty="0">
                <a:latin typeface="Adobe Devanagari" panose="02040503050201020203" pitchFamily="18" charset="0"/>
                <a:cs typeface="Adobe Devanagari" panose="02040503050201020203" pitchFamily="18" charset="0"/>
              </a:rPr>
              <a:t>The oldest dumping ground is in </a:t>
            </a:r>
            <a:r>
              <a:rPr lang="en-US" sz="1800" dirty="0" err="1">
                <a:latin typeface="Adobe Devanagari" panose="02040503050201020203" pitchFamily="18" charset="0"/>
                <a:cs typeface="Adobe Devanagari" panose="02040503050201020203" pitchFamily="18" charset="0"/>
              </a:rPr>
              <a:t>Deonar</a:t>
            </a:r>
            <a:r>
              <a:rPr lang="en-US" sz="1800" dirty="0">
                <a:latin typeface="Adobe Devanagari" panose="02040503050201020203" pitchFamily="18" charset="0"/>
                <a:cs typeface="Adobe Devanagari" panose="02040503050201020203" pitchFamily="18" charset="0"/>
              </a:rPr>
              <a:t>. </a:t>
            </a:r>
          </a:p>
          <a:p>
            <a:pPr>
              <a:buFontTx/>
              <a:buChar char="-"/>
            </a:pPr>
            <a:r>
              <a:rPr lang="en-US" sz="1800" dirty="0">
                <a:latin typeface="Adobe Devanagari" panose="02040503050201020203" pitchFamily="18" charset="0"/>
                <a:cs typeface="Adobe Devanagari" panose="02040503050201020203" pitchFamily="18" charset="0"/>
              </a:rPr>
              <a:t>There are 4 dumping grounds </a:t>
            </a:r>
            <a:r>
              <a:rPr lang="en-US" sz="1800" dirty="0" err="1">
                <a:latin typeface="Adobe Devanagari" panose="02040503050201020203" pitchFamily="18" charset="0"/>
                <a:cs typeface="Adobe Devanagari" panose="02040503050201020203" pitchFamily="18" charset="0"/>
              </a:rPr>
              <a:t>inMumbai</a:t>
            </a:r>
            <a:r>
              <a:rPr lang="en-US" sz="1800" dirty="0">
                <a:latin typeface="Adobe Devanagari" panose="02040503050201020203" pitchFamily="18" charset="0"/>
                <a:cs typeface="Adobe Devanagari" panose="02040503050201020203" pitchFamily="18" charset="0"/>
              </a:rPr>
              <a:t>; </a:t>
            </a:r>
            <a:r>
              <a:rPr lang="en-US" sz="1800" dirty="0" err="1">
                <a:latin typeface="Adobe Devanagari" panose="02040503050201020203" pitchFamily="18" charset="0"/>
                <a:cs typeface="Adobe Devanagari" panose="02040503050201020203" pitchFamily="18" charset="0"/>
              </a:rPr>
              <a:t>Deonar</a:t>
            </a:r>
            <a:r>
              <a:rPr lang="en-US" sz="1800" dirty="0">
                <a:latin typeface="Adobe Devanagari" panose="02040503050201020203" pitchFamily="18" charset="0"/>
                <a:cs typeface="Adobe Devanagari" panose="02040503050201020203" pitchFamily="18" charset="0"/>
              </a:rPr>
              <a:t>, </a:t>
            </a:r>
            <a:r>
              <a:rPr lang="en-US" sz="1800" dirty="0" err="1">
                <a:latin typeface="Adobe Devanagari" panose="02040503050201020203" pitchFamily="18" charset="0"/>
                <a:cs typeface="Adobe Devanagari" panose="02040503050201020203" pitchFamily="18" charset="0"/>
              </a:rPr>
              <a:t>Gorai</a:t>
            </a:r>
            <a:r>
              <a:rPr lang="en-US" sz="1800" dirty="0">
                <a:latin typeface="Adobe Devanagari" panose="02040503050201020203" pitchFamily="18" charset="0"/>
                <a:cs typeface="Adobe Devanagari" panose="02040503050201020203" pitchFamily="18" charset="0"/>
              </a:rPr>
              <a:t>, Mulund and Kanjurmarg.</a:t>
            </a:r>
            <a:endParaRPr lang="en-IN" sz="1800" dirty="0">
              <a:latin typeface="Adobe Devanagari" panose="02040503050201020203" pitchFamily="18" charset="0"/>
              <a:cs typeface="Adobe Devanagari" panose="02040503050201020203" pitchFamily="18" charset="0"/>
            </a:endParaRPr>
          </a:p>
          <a:p>
            <a:endParaRPr lang="en-IN" sz="2000" dirty="0"/>
          </a:p>
        </p:txBody>
      </p:sp>
    </p:spTree>
    <p:extLst>
      <p:ext uri="{BB962C8B-B14F-4D97-AF65-F5344CB8AC3E}">
        <p14:creationId xmlns:p14="http://schemas.microsoft.com/office/powerpoint/2010/main" val="236562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99C404-A2BD-41DE-963A-AC7A1706114A}"/>
              </a:ext>
            </a:extLst>
          </p:cNvPr>
          <p:cNvSpPr>
            <a:spLocks noGrp="1"/>
          </p:cNvSpPr>
          <p:nvPr>
            <p:ph type="title"/>
          </p:nvPr>
        </p:nvSpPr>
        <p:spPr>
          <a:xfrm>
            <a:off x="686834" y="1153572"/>
            <a:ext cx="3200400" cy="4461163"/>
          </a:xfrm>
        </p:spPr>
        <p:txBody>
          <a:bodyPr>
            <a:normAutofit/>
          </a:bodyPr>
          <a:lstStyle/>
          <a:p>
            <a:r>
              <a:rPr lang="en-IN" dirty="0">
                <a:solidFill>
                  <a:srgbClr val="FFFFFF"/>
                </a:solidFill>
                <a:latin typeface="Adobe Devanagari" panose="02040503050201020203" pitchFamily="18" charset="0"/>
                <a:cs typeface="Adobe Devanagari" panose="02040503050201020203" pitchFamily="18" charset="0"/>
              </a:rPr>
              <a:t>Waste Management in </a:t>
            </a:r>
            <a:r>
              <a:rPr lang="en-IN" b="1" dirty="0">
                <a:solidFill>
                  <a:srgbClr val="FFFFFF"/>
                </a:solidFill>
                <a:latin typeface="Adobe Devanagari" panose="02040503050201020203" pitchFamily="18" charset="0"/>
                <a:cs typeface="Adobe Devanagari" panose="02040503050201020203" pitchFamily="18" charset="0"/>
              </a:rPr>
              <a:t>Goa</a:t>
            </a:r>
          </a:p>
        </p:txBody>
      </p:sp>
      <p:sp>
        <p:nvSpPr>
          <p:cNvPr id="26" name="Arc 2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 name="Content Placeholder 2">
            <a:extLst>
              <a:ext uri="{FF2B5EF4-FFF2-40B4-BE49-F238E27FC236}">
                <a16:creationId xmlns:a16="http://schemas.microsoft.com/office/drawing/2014/main" id="{05DEA81B-1332-4E75-978E-BD77873773C5}"/>
              </a:ext>
            </a:extLst>
          </p:cNvPr>
          <p:cNvSpPr>
            <a:spLocks noGrp="1"/>
          </p:cNvSpPr>
          <p:nvPr>
            <p:ph idx="1"/>
          </p:nvPr>
        </p:nvSpPr>
        <p:spPr>
          <a:xfrm>
            <a:off x="4447308" y="591344"/>
            <a:ext cx="6906491" cy="5585619"/>
          </a:xfrm>
        </p:spPr>
        <p:txBody>
          <a:bodyPr anchor="ctr">
            <a:normAutofit/>
          </a:bodyPr>
          <a:lstStyle/>
          <a:p>
            <a:r>
              <a:rPr lang="en-US" dirty="0">
                <a:latin typeface="Adobe Devanagari" panose="02040503050201020203" pitchFamily="18" charset="0"/>
                <a:cs typeface="Adobe Devanagari" panose="02040503050201020203" pitchFamily="18" charset="0"/>
              </a:rPr>
              <a:t>Two separate trucks come to collect the garbage.</a:t>
            </a:r>
          </a:p>
          <a:p>
            <a:r>
              <a:rPr lang="en-US" dirty="0">
                <a:latin typeface="Adobe Devanagari" panose="02040503050201020203" pitchFamily="18" charset="0"/>
                <a:cs typeface="Adobe Devanagari" panose="02040503050201020203" pitchFamily="18" charset="0"/>
              </a:rPr>
              <a:t>Wet waste goes for composting.</a:t>
            </a:r>
          </a:p>
          <a:p>
            <a:r>
              <a:rPr lang="en-US" dirty="0">
                <a:latin typeface="Adobe Devanagari" panose="02040503050201020203" pitchFamily="18" charset="0"/>
                <a:cs typeface="Adobe Devanagari" panose="02040503050201020203" pitchFamily="18" charset="0"/>
              </a:rPr>
              <a:t>Dry waste goes to the waste management plant where its further segregated into plastic, paper, cloth, </a:t>
            </a:r>
            <a:r>
              <a:rPr lang="en-US" dirty="0" err="1">
                <a:latin typeface="Adobe Devanagari" panose="02040503050201020203" pitchFamily="18" charset="0"/>
                <a:cs typeface="Adobe Devanagari" panose="02040503050201020203" pitchFamily="18" charset="0"/>
              </a:rPr>
              <a:t>etc</a:t>
            </a:r>
            <a:r>
              <a:rPr lang="en-US" dirty="0">
                <a:latin typeface="Adobe Devanagari" panose="02040503050201020203" pitchFamily="18" charset="0"/>
                <a:cs typeface="Adobe Devanagari" panose="02040503050201020203" pitchFamily="18" charset="0"/>
              </a:rPr>
              <a:t> and reused/recycled accordingly.</a:t>
            </a:r>
          </a:p>
          <a:p>
            <a:pPr marL="0" indent="0">
              <a:buNone/>
            </a:pPr>
            <a:r>
              <a:rPr lang="en-US" dirty="0">
                <a:latin typeface="Adobe Devanagari" panose="02040503050201020203" pitchFamily="18" charset="0"/>
                <a:cs typeface="Adobe Devanagari" panose="02040503050201020203" pitchFamily="18" charset="0"/>
              </a:rPr>
              <a:t>This method of waste management should be incorporated in Mumbai as well all over India. </a:t>
            </a:r>
            <a:endParaRPr lang="en-IN" dirty="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278124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truck, indoor, bed, blue&#10;&#10;Description automatically generated">
            <a:extLst>
              <a:ext uri="{FF2B5EF4-FFF2-40B4-BE49-F238E27FC236}">
                <a16:creationId xmlns:a16="http://schemas.microsoft.com/office/drawing/2014/main" id="{A8248B3E-CA1C-4489-B6BA-7640315A6F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7" y="1469953"/>
            <a:ext cx="5294716" cy="3918091"/>
          </a:xfrm>
          <a:prstGeom prst="rect">
            <a:avLst/>
          </a:prstGeom>
        </p:spPr>
      </p:pic>
      <p:cxnSp>
        <p:nvCxnSpPr>
          <p:cNvPr id="20" name="Straight Connector 19">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7" name="Picture 6" descr="A group of people in a room&#10;&#10;Description automatically generated">
            <a:extLst>
              <a:ext uri="{FF2B5EF4-FFF2-40B4-BE49-F238E27FC236}">
                <a16:creationId xmlns:a16="http://schemas.microsoft.com/office/drawing/2014/main" id="{31C3E30A-79C2-4F54-AB33-FA4EC823FC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1133" y="643467"/>
            <a:ext cx="4220083" cy="5571066"/>
          </a:xfrm>
          <a:prstGeom prst="rect">
            <a:avLst/>
          </a:prstGeom>
        </p:spPr>
      </p:pic>
    </p:spTree>
    <p:extLst>
      <p:ext uri="{BB962C8B-B14F-4D97-AF65-F5344CB8AC3E}">
        <p14:creationId xmlns:p14="http://schemas.microsoft.com/office/powerpoint/2010/main" val="2309638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3301E07F-4F79-4B58-8698-EF24DC1ECD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9" name="Arc 48">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C07DD46-A1D3-4BBE-9F07-DBDF254DFD7A}"/>
              </a:ext>
            </a:extLst>
          </p:cNvPr>
          <p:cNvSpPr>
            <a:spLocks noGrp="1"/>
          </p:cNvSpPr>
          <p:nvPr>
            <p:ph type="ctrTitle"/>
          </p:nvPr>
        </p:nvSpPr>
        <p:spPr>
          <a:xfrm>
            <a:off x="7080738" y="647593"/>
            <a:ext cx="4467792" cy="3060541"/>
          </a:xfrm>
        </p:spPr>
        <p:txBody>
          <a:bodyPr>
            <a:normAutofit/>
          </a:bodyPr>
          <a:lstStyle/>
          <a:p>
            <a:r>
              <a:rPr lang="en-IN" dirty="0">
                <a:solidFill>
                  <a:srgbClr val="FFFFFF"/>
                </a:solidFill>
                <a:latin typeface="Adobe Devanagari" panose="02040503050201020203" pitchFamily="18" charset="0"/>
                <a:cs typeface="Adobe Devanagari" panose="02040503050201020203" pitchFamily="18" charset="0"/>
              </a:rPr>
              <a:t>Waste Management</a:t>
            </a:r>
          </a:p>
        </p:txBody>
      </p:sp>
      <p:sp>
        <p:nvSpPr>
          <p:cNvPr id="3" name="Subtitle 2">
            <a:extLst>
              <a:ext uri="{FF2B5EF4-FFF2-40B4-BE49-F238E27FC236}">
                <a16:creationId xmlns:a16="http://schemas.microsoft.com/office/drawing/2014/main" id="{33BE3C4B-C303-4F1B-9D48-176C8FF4F556}"/>
              </a:ext>
            </a:extLst>
          </p:cNvPr>
          <p:cNvSpPr>
            <a:spLocks noGrp="1"/>
          </p:cNvSpPr>
          <p:nvPr>
            <p:ph type="subTitle" idx="1"/>
          </p:nvPr>
        </p:nvSpPr>
        <p:spPr>
          <a:xfrm>
            <a:off x="7080738" y="3800209"/>
            <a:ext cx="4806462" cy="2410198"/>
          </a:xfrm>
        </p:spPr>
        <p:txBody>
          <a:bodyPr>
            <a:normAutofit/>
          </a:bodyPr>
          <a:lstStyle/>
          <a:p>
            <a:r>
              <a:rPr lang="en-IN" sz="4000" dirty="0">
                <a:solidFill>
                  <a:srgbClr val="FFFFFF"/>
                </a:solidFill>
                <a:latin typeface="Adobe Devanagari" panose="02040503050201020203" pitchFamily="18" charset="0"/>
                <a:cs typeface="Adobe Devanagari" panose="02040503050201020203" pitchFamily="18" charset="0"/>
              </a:rPr>
              <a:t>In Switzerland</a:t>
            </a:r>
          </a:p>
        </p:txBody>
      </p:sp>
      <p:sp>
        <p:nvSpPr>
          <p:cNvPr id="51" name="Oval 50">
            <a:extLst>
              <a:ext uri="{FF2B5EF4-FFF2-40B4-BE49-F238E27FC236}">
                <a16:creationId xmlns:a16="http://schemas.microsoft.com/office/drawing/2014/main" id="{9EE6F773-742A-491A-9A00-A2A150DF50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4368" y="366810"/>
            <a:ext cx="6124381" cy="61243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Graphic 36" descr="Recycle">
            <a:extLst>
              <a:ext uri="{FF2B5EF4-FFF2-40B4-BE49-F238E27FC236}">
                <a16:creationId xmlns:a16="http://schemas.microsoft.com/office/drawing/2014/main" id="{8227232C-887B-440B-A4BE-A89A728F669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78572" y="1374798"/>
            <a:ext cx="4108404" cy="4108404"/>
          </a:xfrm>
          <a:custGeom>
            <a:avLst/>
            <a:gdLst/>
            <a:ahLst/>
            <a:cxnLst/>
            <a:rect l="l" t="t" r="r" b="b"/>
            <a:pathLst>
              <a:path w="4273177" h="4470400">
                <a:moveTo>
                  <a:pt x="75080" y="0"/>
                </a:moveTo>
                <a:lnTo>
                  <a:pt x="4198097" y="0"/>
                </a:lnTo>
                <a:cubicBezTo>
                  <a:pt x="4239563" y="0"/>
                  <a:pt x="4273177" y="33614"/>
                  <a:pt x="4273177" y="75080"/>
                </a:cubicBezTo>
                <a:lnTo>
                  <a:pt x="4273177" y="4395320"/>
                </a:lnTo>
                <a:cubicBezTo>
                  <a:pt x="4273177" y="4436786"/>
                  <a:pt x="4239563" y="4470400"/>
                  <a:pt x="4198097" y="4470400"/>
                </a:cubicBezTo>
                <a:lnTo>
                  <a:pt x="75080" y="4470400"/>
                </a:lnTo>
                <a:cubicBezTo>
                  <a:pt x="33614" y="4470400"/>
                  <a:pt x="0" y="4436786"/>
                  <a:pt x="0" y="4395320"/>
                </a:cubicBezTo>
                <a:lnTo>
                  <a:pt x="0" y="75080"/>
                </a:lnTo>
                <a:cubicBezTo>
                  <a:pt x="0" y="33614"/>
                  <a:pt x="33614" y="0"/>
                  <a:pt x="75080" y="0"/>
                </a:cubicBezTo>
                <a:close/>
              </a:path>
            </a:pathLst>
          </a:custGeom>
        </p:spPr>
      </p:pic>
    </p:spTree>
    <p:extLst>
      <p:ext uri="{BB962C8B-B14F-4D97-AF65-F5344CB8AC3E}">
        <p14:creationId xmlns:p14="http://schemas.microsoft.com/office/powerpoint/2010/main" val="3707686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DF063C-9090-442D-853E-2CD2A2FC3211}"/>
              </a:ext>
            </a:extLst>
          </p:cNvPr>
          <p:cNvSpPr>
            <a:spLocks noGrp="1"/>
          </p:cNvSpPr>
          <p:nvPr>
            <p:ph type="title"/>
          </p:nvPr>
        </p:nvSpPr>
        <p:spPr>
          <a:xfrm>
            <a:off x="686834" y="591344"/>
            <a:ext cx="3200400" cy="5585619"/>
          </a:xfrm>
        </p:spPr>
        <p:txBody>
          <a:bodyPr>
            <a:normAutofit/>
          </a:bodyPr>
          <a:lstStyle/>
          <a:p>
            <a:r>
              <a:rPr lang="en-IN" dirty="0">
                <a:solidFill>
                  <a:srgbClr val="FFFFFF"/>
                </a:solidFill>
                <a:latin typeface="Adobe Devanagari" panose="02040503050201020203" pitchFamily="18" charset="0"/>
                <a:cs typeface="Adobe Devanagari" panose="02040503050201020203" pitchFamily="18" charset="0"/>
              </a:rPr>
              <a:t>Recycling the waste.</a:t>
            </a:r>
          </a:p>
        </p:txBody>
      </p:sp>
      <p:sp>
        <p:nvSpPr>
          <p:cNvPr id="3" name="Content Placeholder 2">
            <a:extLst>
              <a:ext uri="{FF2B5EF4-FFF2-40B4-BE49-F238E27FC236}">
                <a16:creationId xmlns:a16="http://schemas.microsoft.com/office/drawing/2014/main" id="{E7D8B087-61EE-4E43-A4BE-93F54B46E913}"/>
              </a:ext>
            </a:extLst>
          </p:cNvPr>
          <p:cNvSpPr>
            <a:spLocks noGrp="1"/>
          </p:cNvSpPr>
          <p:nvPr>
            <p:ph idx="1"/>
          </p:nvPr>
        </p:nvSpPr>
        <p:spPr>
          <a:xfrm>
            <a:off x="4447308" y="591344"/>
            <a:ext cx="6906491" cy="5585619"/>
          </a:xfrm>
        </p:spPr>
        <p:txBody>
          <a:bodyPr anchor="ctr">
            <a:normAutofit/>
          </a:bodyPr>
          <a:lstStyle/>
          <a:p>
            <a:r>
              <a:rPr lang="en-US" dirty="0">
                <a:latin typeface="Adobe Devanagari" panose="02040503050201020203" pitchFamily="18" charset="0"/>
                <a:cs typeface="Adobe Devanagari" panose="02040503050201020203" pitchFamily="18" charset="0"/>
              </a:rPr>
              <a:t>Switzerland itself generally has a successful waste management policy. But although the Swiss are great recyclers.</a:t>
            </a:r>
          </a:p>
          <a:p>
            <a:r>
              <a:rPr lang="en-US" dirty="0">
                <a:latin typeface="Adobe Devanagari" panose="02040503050201020203" pitchFamily="18" charset="0"/>
                <a:cs typeface="Adobe Devanagari" panose="02040503050201020203" pitchFamily="18" charset="0"/>
              </a:rPr>
              <a:t>More than five million tons of urban refuse was produced in the country in 2006, of which around half was recycled. Most of the rest was incinerated.</a:t>
            </a:r>
          </a:p>
          <a:p>
            <a:r>
              <a:rPr lang="en-US" dirty="0">
                <a:latin typeface="Adobe Devanagari" panose="02040503050201020203" pitchFamily="18" charset="0"/>
                <a:cs typeface="Adobe Devanagari" panose="02040503050201020203" pitchFamily="18" charset="0"/>
              </a:rPr>
              <a:t>More than 50 per cent recycling rate makes the country among the greenest in Europe. </a:t>
            </a:r>
            <a:endParaRPr lang="en-IN" dirty="0">
              <a:latin typeface="Adobe Devanagari" panose="02040503050201020203" pitchFamily="18" charset="0"/>
              <a:cs typeface="Adobe Devanagari" panose="02040503050201020203" pitchFamily="18" charset="0"/>
            </a:endParaRP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2044168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ell phone&#10;&#10;Description automatically generated">
            <a:extLst>
              <a:ext uri="{FF2B5EF4-FFF2-40B4-BE49-F238E27FC236}">
                <a16:creationId xmlns:a16="http://schemas.microsoft.com/office/drawing/2014/main" id="{F8E1D1BB-2162-4118-AA9E-F62C3562B1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9552" y="643467"/>
            <a:ext cx="9132895" cy="5571066"/>
          </a:xfrm>
          <a:prstGeom prst="rect">
            <a:avLst/>
          </a:prstGeom>
        </p:spPr>
      </p:pic>
    </p:spTree>
    <p:extLst>
      <p:ext uri="{BB962C8B-B14F-4D97-AF65-F5344CB8AC3E}">
        <p14:creationId xmlns:p14="http://schemas.microsoft.com/office/powerpoint/2010/main" val="1466756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B5EBC-87DA-4FB6-8659-FF0F572B9D4E}"/>
              </a:ext>
            </a:extLst>
          </p:cNvPr>
          <p:cNvSpPr>
            <a:spLocks noGrp="1"/>
          </p:cNvSpPr>
          <p:nvPr>
            <p:ph type="title"/>
          </p:nvPr>
        </p:nvSpPr>
        <p:spPr>
          <a:xfrm>
            <a:off x="838200" y="365125"/>
            <a:ext cx="10515600" cy="1325563"/>
          </a:xfrm>
        </p:spPr>
        <p:txBody>
          <a:bodyPr>
            <a:normAutofit/>
          </a:bodyPr>
          <a:lstStyle/>
          <a:p>
            <a:pPr algn="ctr"/>
            <a:r>
              <a:rPr lang="en-IN" dirty="0">
                <a:latin typeface="Adobe Devanagari" panose="02040503050201020203" pitchFamily="18" charset="0"/>
                <a:cs typeface="Adobe Devanagari" panose="02040503050201020203" pitchFamily="18" charset="0"/>
              </a:rPr>
              <a:t>How Swiss deals with waste?</a:t>
            </a:r>
          </a:p>
        </p:txBody>
      </p:sp>
      <p:graphicFrame>
        <p:nvGraphicFramePr>
          <p:cNvPr id="6" name="Content Placeholder 2">
            <a:extLst>
              <a:ext uri="{FF2B5EF4-FFF2-40B4-BE49-F238E27FC236}">
                <a16:creationId xmlns:a16="http://schemas.microsoft.com/office/drawing/2014/main" id="{0FFF37A1-ED65-42EF-9069-830FF8498DB9}"/>
              </a:ext>
            </a:extLst>
          </p:cNvPr>
          <p:cNvGraphicFramePr>
            <a:graphicFrameLocks noGrp="1"/>
          </p:cNvGraphicFramePr>
          <p:nvPr>
            <p:ph idx="1"/>
            <p:extLst>
              <p:ext uri="{D42A27DB-BD31-4B8C-83A1-F6EECF244321}">
                <p14:modId xmlns:p14="http://schemas.microsoft.com/office/powerpoint/2010/main" val="397789828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0521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B6A90DF-11AA-4931-9C40-EF86776B9235}"/>
              </a:ext>
            </a:extLst>
          </p:cNvPr>
          <p:cNvSpPr/>
          <p:nvPr/>
        </p:nvSpPr>
        <p:spPr>
          <a:xfrm>
            <a:off x="833437" y="256381"/>
            <a:ext cx="10518775" cy="823912"/>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 Placeholder 2">
            <a:extLst>
              <a:ext uri="{FF2B5EF4-FFF2-40B4-BE49-F238E27FC236}">
                <a16:creationId xmlns:a16="http://schemas.microsoft.com/office/drawing/2014/main" id="{89575D16-2A9C-4126-B74E-0D01C7E20288}"/>
              </a:ext>
            </a:extLst>
          </p:cNvPr>
          <p:cNvSpPr>
            <a:spLocks noGrp="1"/>
          </p:cNvSpPr>
          <p:nvPr>
            <p:ph type="body" idx="1"/>
          </p:nvPr>
        </p:nvSpPr>
        <p:spPr>
          <a:xfrm>
            <a:off x="839787" y="256381"/>
            <a:ext cx="5157787" cy="823912"/>
          </a:xfrm>
        </p:spPr>
        <p:txBody>
          <a:bodyPr>
            <a:normAutofit/>
          </a:bodyPr>
          <a:lstStyle/>
          <a:p>
            <a:r>
              <a:rPr lang="en-IN" sz="3600" dirty="0"/>
              <a:t>  </a:t>
            </a:r>
            <a:r>
              <a:rPr lang="en-IN" sz="3600" dirty="0">
                <a:latin typeface="Adobe Devanagari" panose="02040503050201020203" pitchFamily="18" charset="0"/>
                <a:cs typeface="Adobe Devanagari" panose="02040503050201020203" pitchFamily="18" charset="0"/>
              </a:rPr>
              <a:t>India</a:t>
            </a:r>
            <a:r>
              <a:rPr lang="en-IN" sz="3600" dirty="0"/>
              <a:t> </a:t>
            </a:r>
          </a:p>
        </p:txBody>
      </p:sp>
      <p:sp>
        <p:nvSpPr>
          <p:cNvPr id="4" name="Content Placeholder 3">
            <a:extLst>
              <a:ext uri="{FF2B5EF4-FFF2-40B4-BE49-F238E27FC236}">
                <a16:creationId xmlns:a16="http://schemas.microsoft.com/office/drawing/2014/main" id="{B2CC3FB2-313C-4DBF-8F62-9F58989EFA95}"/>
              </a:ext>
            </a:extLst>
          </p:cNvPr>
          <p:cNvSpPr>
            <a:spLocks noGrp="1"/>
          </p:cNvSpPr>
          <p:nvPr>
            <p:ph sz="half" idx="2"/>
          </p:nvPr>
        </p:nvSpPr>
        <p:spPr>
          <a:xfrm>
            <a:off x="839787" y="1391012"/>
            <a:ext cx="5157787" cy="5109370"/>
          </a:xfrm>
        </p:spPr>
        <p:txBody>
          <a:bodyPr>
            <a:normAutofit/>
          </a:bodyPr>
          <a:lstStyle/>
          <a:p>
            <a:r>
              <a:rPr lang="en-IN" dirty="0">
                <a:latin typeface="Adobe Devanagari" panose="02040503050201020203" pitchFamily="18" charset="0"/>
                <a:cs typeface="Adobe Devanagari" panose="02040503050201020203" pitchFamily="18" charset="0"/>
              </a:rPr>
              <a:t>No serious legal punishment for littering is implied.</a:t>
            </a:r>
          </a:p>
          <a:p>
            <a:r>
              <a:rPr lang="en-IN" dirty="0">
                <a:latin typeface="Adobe Devanagari" panose="02040503050201020203" pitchFamily="18" charset="0"/>
                <a:cs typeface="Adobe Devanagari" panose="02040503050201020203" pitchFamily="18" charset="0"/>
              </a:rPr>
              <a:t>Doesn’t know about the e-waste vividly and are experiencing problems lately.</a:t>
            </a:r>
          </a:p>
          <a:p>
            <a:r>
              <a:rPr lang="en-IN" dirty="0">
                <a:latin typeface="Adobe Devanagari" panose="02040503050201020203" pitchFamily="18" charset="0"/>
                <a:cs typeface="Adobe Devanagari" panose="02040503050201020203" pitchFamily="18" charset="0"/>
              </a:rPr>
              <a:t>There are no different bins for disposal of different kinds of materials.</a:t>
            </a:r>
          </a:p>
          <a:p>
            <a:r>
              <a:rPr lang="en-IN" dirty="0">
                <a:latin typeface="Adobe Devanagari" panose="02040503050201020203" pitchFamily="18" charset="0"/>
                <a:cs typeface="Adobe Devanagari" panose="02040503050201020203" pitchFamily="18" charset="0"/>
              </a:rPr>
              <a:t>There’s no spread of awareness or education about waste management.</a:t>
            </a:r>
          </a:p>
          <a:p>
            <a:endParaRPr lang="en-IN" dirty="0"/>
          </a:p>
        </p:txBody>
      </p:sp>
      <p:sp>
        <p:nvSpPr>
          <p:cNvPr id="5" name="Text Placeholder 4">
            <a:extLst>
              <a:ext uri="{FF2B5EF4-FFF2-40B4-BE49-F238E27FC236}">
                <a16:creationId xmlns:a16="http://schemas.microsoft.com/office/drawing/2014/main" id="{B5BCEAEF-5A16-4E02-95A0-27E7FC5A8E3C}"/>
              </a:ext>
            </a:extLst>
          </p:cNvPr>
          <p:cNvSpPr>
            <a:spLocks noGrp="1"/>
          </p:cNvSpPr>
          <p:nvPr>
            <p:ph type="body" sz="quarter" idx="3"/>
          </p:nvPr>
        </p:nvSpPr>
        <p:spPr>
          <a:xfrm>
            <a:off x="6169025" y="256381"/>
            <a:ext cx="5183188" cy="823912"/>
          </a:xfrm>
        </p:spPr>
        <p:txBody>
          <a:bodyPr>
            <a:normAutofit/>
          </a:bodyPr>
          <a:lstStyle/>
          <a:p>
            <a:r>
              <a:rPr lang="en-IN" sz="3600" dirty="0">
                <a:latin typeface="Adobe Devanagari" panose="02040503050201020203" pitchFamily="18" charset="0"/>
                <a:cs typeface="Adobe Devanagari" panose="02040503050201020203" pitchFamily="18" charset="0"/>
              </a:rPr>
              <a:t>  Swiss</a:t>
            </a:r>
          </a:p>
        </p:txBody>
      </p:sp>
      <p:sp>
        <p:nvSpPr>
          <p:cNvPr id="6" name="Content Placeholder 5">
            <a:extLst>
              <a:ext uri="{FF2B5EF4-FFF2-40B4-BE49-F238E27FC236}">
                <a16:creationId xmlns:a16="http://schemas.microsoft.com/office/drawing/2014/main" id="{892C73D7-9E79-4FF4-99C8-64D5D23E4BC4}"/>
              </a:ext>
            </a:extLst>
          </p:cNvPr>
          <p:cNvSpPr>
            <a:spLocks noGrp="1"/>
          </p:cNvSpPr>
          <p:nvPr>
            <p:ph sz="quarter" idx="4"/>
          </p:nvPr>
        </p:nvSpPr>
        <p:spPr>
          <a:xfrm>
            <a:off x="6194428" y="1391012"/>
            <a:ext cx="5183188" cy="5109370"/>
          </a:xfrm>
        </p:spPr>
        <p:txBody>
          <a:bodyPr>
            <a:normAutofit/>
          </a:bodyPr>
          <a:lstStyle/>
          <a:p>
            <a:r>
              <a:rPr lang="en-IN" dirty="0">
                <a:latin typeface="Adobe Devanagari" panose="02040503050201020203" pitchFamily="18" charset="0"/>
                <a:cs typeface="Adobe Devanagari" panose="02040503050201020203" pitchFamily="18" charset="0"/>
              </a:rPr>
              <a:t>Strict actions are taken for littering.</a:t>
            </a:r>
          </a:p>
          <a:p>
            <a:r>
              <a:rPr lang="en-US" dirty="0">
                <a:latin typeface="Adobe Devanagari" panose="02040503050201020203" pitchFamily="18" charset="0"/>
                <a:cs typeface="Adobe Devanagari" panose="02040503050201020203" pitchFamily="18" charset="0"/>
              </a:rPr>
              <a:t>Switzerland is one of the very few countries with over a decade of experience in managing e-waste.</a:t>
            </a:r>
          </a:p>
          <a:p>
            <a:r>
              <a:rPr lang="en-US" dirty="0">
                <a:latin typeface="Adobe Devanagari" panose="02040503050201020203" pitchFamily="18" charset="0"/>
                <a:cs typeface="Adobe Devanagari" panose="02040503050201020203" pitchFamily="18" charset="0"/>
              </a:rPr>
              <a:t>There are separate bins for each kind of recyclable material.</a:t>
            </a:r>
          </a:p>
          <a:p>
            <a:r>
              <a:rPr lang="en-IN" dirty="0">
                <a:latin typeface="Adobe Devanagari" panose="02040503050201020203" pitchFamily="18" charset="0"/>
                <a:cs typeface="Adobe Devanagari" panose="02040503050201020203" pitchFamily="18" charset="0"/>
              </a:rPr>
              <a:t>Almost every citizen is aware about waste management.</a:t>
            </a:r>
          </a:p>
        </p:txBody>
      </p:sp>
    </p:spTree>
    <p:extLst>
      <p:ext uri="{BB962C8B-B14F-4D97-AF65-F5344CB8AC3E}">
        <p14:creationId xmlns:p14="http://schemas.microsoft.com/office/powerpoint/2010/main" val="1481262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6">
            <a:extLst>
              <a:ext uri="{FF2B5EF4-FFF2-40B4-BE49-F238E27FC236}">
                <a16:creationId xmlns:a16="http://schemas.microsoft.com/office/drawing/2014/main" id="{59EF30C2-29AC-4A0D-BC0A-A679CF113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10AF461-D856-4674-912E-454246469EAF}"/>
              </a:ext>
            </a:extLst>
          </p:cNvPr>
          <p:cNvSpPr>
            <a:spLocks noGrp="1"/>
          </p:cNvSpPr>
          <p:nvPr>
            <p:ph type="title"/>
          </p:nvPr>
        </p:nvSpPr>
        <p:spPr>
          <a:xfrm>
            <a:off x="5093520" y="2744662"/>
            <a:ext cx="6589707" cy="2387600"/>
          </a:xfrm>
        </p:spPr>
        <p:txBody>
          <a:bodyPr vert="horz" lIns="91440" tIns="45720" rIns="91440" bIns="45720" rtlCol="0" anchor="b">
            <a:normAutofit/>
          </a:bodyPr>
          <a:lstStyle/>
          <a:p>
            <a:pPr algn="r"/>
            <a:r>
              <a:rPr lang="en-US" sz="6000" kern="1200" dirty="0">
                <a:solidFill>
                  <a:srgbClr val="FFFFFF"/>
                </a:solidFill>
                <a:latin typeface="Adobe Devanagari" panose="02040503050201020203" pitchFamily="18" charset="0"/>
                <a:cs typeface="Adobe Devanagari" panose="02040503050201020203" pitchFamily="18" charset="0"/>
              </a:rPr>
              <a:t>Waste Management </a:t>
            </a:r>
            <a:br>
              <a:rPr lang="en-US" sz="6000" kern="1200" dirty="0">
                <a:solidFill>
                  <a:srgbClr val="FFFFFF"/>
                </a:solidFill>
                <a:latin typeface="Adobe Devanagari" panose="02040503050201020203" pitchFamily="18" charset="0"/>
                <a:cs typeface="Adobe Devanagari" panose="02040503050201020203" pitchFamily="18" charset="0"/>
              </a:rPr>
            </a:br>
            <a:r>
              <a:rPr lang="en-US" sz="4000" kern="1200" dirty="0">
                <a:solidFill>
                  <a:srgbClr val="FFFFFF"/>
                </a:solidFill>
                <a:latin typeface="Adobe Devanagari" panose="02040503050201020203" pitchFamily="18" charset="0"/>
                <a:cs typeface="Adobe Devanagari" panose="02040503050201020203" pitchFamily="18" charset="0"/>
              </a:rPr>
              <a:t>In </a:t>
            </a:r>
            <a:r>
              <a:rPr lang="en-US" sz="4000" b="1" i="1" kern="1200" dirty="0">
                <a:solidFill>
                  <a:srgbClr val="FFFFFF"/>
                </a:solidFill>
                <a:latin typeface="Adobe Devanagari" panose="02040503050201020203" pitchFamily="18" charset="0"/>
                <a:cs typeface="Adobe Devanagari" panose="02040503050201020203" pitchFamily="18" charset="0"/>
              </a:rPr>
              <a:t>Germany</a:t>
            </a:r>
          </a:p>
        </p:txBody>
      </p:sp>
      <p:cxnSp>
        <p:nvCxnSpPr>
          <p:cNvPr id="27" name="Straight Connector 10">
            <a:extLst>
              <a:ext uri="{FF2B5EF4-FFF2-40B4-BE49-F238E27FC236}">
                <a16:creationId xmlns:a16="http://schemas.microsoft.com/office/drawing/2014/main" id="{266A0658-1CC4-4B0D-AAB7-A702286AF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8" name="Freeform: Shape 12">
            <a:extLst>
              <a:ext uri="{FF2B5EF4-FFF2-40B4-BE49-F238E27FC236}">
                <a16:creationId xmlns:a16="http://schemas.microsoft.com/office/drawing/2014/main" id="{A04F1504-431A-4D86-9091-AE7E4B333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endParaRPr lang="en-US" dirty="0"/>
          </a:p>
        </p:txBody>
      </p:sp>
      <p:sp>
        <p:nvSpPr>
          <p:cNvPr id="29" name="Freeform: Shape 14">
            <a:extLst>
              <a:ext uri="{FF2B5EF4-FFF2-40B4-BE49-F238E27FC236}">
                <a16:creationId xmlns:a16="http://schemas.microsoft.com/office/drawing/2014/main" id="{EA804283-B929-4503-802F-4585376E2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Oval 16">
            <a:extLst>
              <a:ext uri="{FF2B5EF4-FFF2-40B4-BE49-F238E27FC236}">
                <a16:creationId xmlns:a16="http://schemas.microsoft.com/office/drawing/2014/main" id="{AD3811F5-514E-49A4-B382-673ED228A4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Freeform: Shape 18">
            <a:extLst>
              <a:ext uri="{FF2B5EF4-FFF2-40B4-BE49-F238E27FC236}">
                <a16:creationId xmlns:a16="http://schemas.microsoft.com/office/drawing/2014/main" id="{067AD921-1CEE-4C1B-9AA3-C66D908DD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32" name="Arc 20">
            <a:extLst>
              <a:ext uri="{FF2B5EF4-FFF2-40B4-BE49-F238E27FC236}">
                <a16:creationId xmlns:a16="http://schemas.microsoft.com/office/drawing/2014/main" id="{C36A08F5-3B56-47C5-A371-9187BE56E1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23897846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26">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8" name="Group 28">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30"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C4FB5E76-B071-4E1A-9EBC-460E5B3F2B6A}"/>
              </a:ext>
            </a:extLst>
          </p:cNvPr>
          <p:cNvSpPr>
            <a:spLocks noGrp="1"/>
          </p:cNvSpPr>
          <p:nvPr>
            <p:ph type="title"/>
          </p:nvPr>
        </p:nvSpPr>
        <p:spPr>
          <a:xfrm>
            <a:off x="1098468" y="885651"/>
            <a:ext cx="3229803" cy="4624603"/>
          </a:xfrm>
        </p:spPr>
        <p:txBody>
          <a:bodyPr>
            <a:normAutofit/>
          </a:bodyPr>
          <a:lstStyle/>
          <a:p>
            <a:r>
              <a:rPr lang="en-IN" dirty="0">
                <a:solidFill>
                  <a:srgbClr val="FFFFFF"/>
                </a:solidFill>
                <a:latin typeface="Adobe Devanagari" panose="02040503050201020203" pitchFamily="18" charset="0"/>
                <a:cs typeface="Adobe Devanagari" panose="02040503050201020203" pitchFamily="18" charset="0"/>
              </a:rPr>
              <a:t>Waste Generation</a:t>
            </a:r>
          </a:p>
        </p:txBody>
      </p:sp>
      <p:sp>
        <p:nvSpPr>
          <p:cNvPr id="3" name="Content Placeholder 2">
            <a:extLst>
              <a:ext uri="{FF2B5EF4-FFF2-40B4-BE49-F238E27FC236}">
                <a16:creationId xmlns:a16="http://schemas.microsoft.com/office/drawing/2014/main" id="{20F32806-4D36-4B75-9B87-153BDA2EAB87}"/>
              </a:ext>
            </a:extLst>
          </p:cNvPr>
          <p:cNvSpPr>
            <a:spLocks noGrp="1"/>
          </p:cNvSpPr>
          <p:nvPr>
            <p:ph idx="1"/>
          </p:nvPr>
        </p:nvSpPr>
        <p:spPr>
          <a:xfrm>
            <a:off x="4978708" y="885651"/>
            <a:ext cx="6525220" cy="4616849"/>
          </a:xfrm>
        </p:spPr>
        <p:txBody>
          <a:bodyPr anchor="ctr">
            <a:normAutofit/>
          </a:bodyPr>
          <a:lstStyle/>
          <a:p>
            <a:pPr marL="0" indent="0">
              <a:buNone/>
            </a:pPr>
            <a:r>
              <a:rPr lang="en-US" sz="2400">
                <a:latin typeface="Adobe Devanagari" panose="02040503050201020203" pitchFamily="18" charset="0"/>
                <a:cs typeface="Adobe Devanagari" panose="02040503050201020203" pitchFamily="18" charset="0"/>
              </a:rPr>
              <a:t>The German Waste Prevention Program, adopted in 2013, outlines existing and potential waste prevention measures at national, regional and local level. Alongside a host of advice, information and awareness-raising measures, together with research and development projects, the program also focuses on waste prevention strategies and incentives.</a:t>
            </a:r>
            <a:endParaRPr lang="en-IN" sz="240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4201599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B6746F9-4062-4726-8280-CF57C2ACC646}"/>
              </a:ext>
            </a:extLst>
          </p:cNvPr>
          <p:cNvSpPr>
            <a:spLocks noGrp="1"/>
          </p:cNvSpPr>
          <p:nvPr>
            <p:ph type="title"/>
          </p:nvPr>
        </p:nvSpPr>
        <p:spPr>
          <a:xfrm>
            <a:off x="863029" y="1012004"/>
            <a:ext cx="3416158" cy="4795408"/>
          </a:xfrm>
        </p:spPr>
        <p:txBody>
          <a:bodyPr>
            <a:normAutofit/>
          </a:bodyPr>
          <a:lstStyle/>
          <a:p>
            <a:r>
              <a:rPr lang="en-IN">
                <a:solidFill>
                  <a:srgbClr val="FFFFFF"/>
                </a:solidFill>
                <a:latin typeface="Adobe Devanagari" panose="02040503050201020203" pitchFamily="18" charset="0"/>
                <a:cs typeface="Adobe Devanagari" panose="02040503050201020203" pitchFamily="18" charset="0"/>
              </a:rPr>
              <a:t>The German Closed Cycle Management Act</a:t>
            </a:r>
          </a:p>
        </p:txBody>
      </p:sp>
      <p:graphicFrame>
        <p:nvGraphicFramePr>
          <p:cNvPr id="8" name="Content Placeholder 2">
            <a:extLst>
              <a:ext uri="{FF2B5EF4-FFF2-40B4-BE49-F238E27FC236}">
                <a16:creationId xmlns:a16="http://schemas.microsoft.com/office/drawing/2014/main" id="{AE855F46-1C81-4FD1-A66C-AB613683FEFA}"/>
              </a:ext>
            </a:extLst>
          </p:cNvPr>
          <p:cNvGraphicFramePr>
            <a:graphicFrameLocks noGrp="1"/>
          </p:cNvGraphicFramePr>
          <p:nvPr>
            <p:ph idx="1"/>
            <p:extLst>
              <p:ext uri="{D42A27DB-BD31-4B8C-83A1-F6EECF244321}">
                <p14:modId xmlns:p14="http://schemas.microsoft.com/office/powerpoint/2010/main" val="1352830894"/>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324590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D1483C-0594-4C00-9807-E5820211F8A4}"/>
              </a:ext>
            </a:extLst>
          </p:cNvPr>
          <p:cNvSpPr>
            <a:spLocks noGrp="1"/>
          </p:cNvSpPr>
          <p:nvPr>
            <p:ph type="title"/>
          </p:nvPr>
        </p:nvSpPr>
        <p:spPr>
          <a:xfrm>
            <a:off x="1006900" y="1188637"/>
            <a:ext cx="3141430" cy="4480726"/>
          </a:xfrm>
        </p:spPr>
        <p:txBody>
          <a:bodyPr>
            <a:normAutofit/>
          </a:bodyPr>
          <a:lstStyle/>
          <a:p>
            <a:pPr algn="r"/>
            <a:r>
              <a:rPr lang="en-IN" sz="4600" dirty="0">
                <a:latin typeface="Adobe Devanagari" panose="02040503050201020203" pitchFamily="18" charset="0"/>
                <a:cs typeface="Adobe Devanagari" panose="02040503050201020203" pitchFamily="18" charset="0"/>
              </a:rPr>
              <a:t>Bibliography</a:t>
            </a:r>
          </a:p>
        </p:txBody>
      </p:sp>
      <p:cxnSp>
        <p:nvCxnSpPr>
          <p:cNvPr id="16" name="Straight Connector 15">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144E8F7-C4E3-4497-BB91-CE3BEF2F896D}"/>
              </a:ext>
            </a:extLst>
          </p:cNvPr>
          <p:cNvSpPr>
            <a:spLocks noGrp="1"/>
          </p:cNvSpPr>
          <p:nvPr>
            <p:ph idx="1"/>
          </p:nvPr>
        </p:nvSpPr>
        <p:spPr>
          <a:xfrm>
            <a:off x="5139913" y="1380839"/>
            <a:ext cx="4795584" cy="4180542"/>
          </a:xfrm>
        </p:spPr>
        <p:txBody>
          <a:bodyPr anchor="ctr">
            <a:normAutofit/>
          </a:bodyPr>
          <a:lstStyle/>
          <a:p>
            <a:r>
              <a:rPr lang="en-IN" sz="2400" dirty="0">
                <a:latin typeface="Adobe Devanagari" panose="02040503050201020203" pitchFamily="18" charset="0"/>
                <a:cs typeface="Adobe Devanagari" panose="02040503050201020203" pitchFamily="18" charset="0"/>
                <a:hlinkClick r:id="rId2"/>
              </a:rPr>
              <a:t>www.un.org</a:t>
            </a:r>
          </a:p>
          <a:p>
            <a:r>
              <a:rPr lang="en-IN" sz="2400" dirty="0">
                <a:latin typeface="Adobe Devanagari" panose="02040503050201020203" pitchFamily="18" charset="0"/>
                <a:cs typeface="Adobe Devanagari" panose="02040503050201020203" pitchFamily="18" charset="0"/>
                <a:hlinkClick r:id="rId2"/>
              </a:rPr>
              <a:t>www.solarimpulse.com</a:t>
            </a:r>
            <a:endParaRPr lang="en-IN" sz="2400" dirty="0">
              <a:latin typeface="Adobe Devanagari" panose="02040503050201020203" pitchFamily="18" charset="0"/>
              <a:cs typeface="Adobe Devanagari" panose="02040503050201020203" pitchFamily="18" charset="0"/>
            </a:endParaRPr>
          </a:p>
          <a:p>
            <a:r>
              <a:rPr lang="en-IN" sz="2400" dirty="0">
                <a:latin typeface="Adobe Devanagari" panose="02040503050201020203" pitchFamily="18" charset="0"/>
                <a:cs typeface="Adobe Devanagari" panose="02040503050201020203" pitchFamily="18" charset="0"/>
                <a:hlinkClick r:id="rId3"/>
              </a:rPr>
              <a:t>www.swissinfo.com</a:t>
            </a:r>
            <a:endParaRPr lang="en-IN" sz="2400" dirty="0">
              <a:latin typeface="Adobe Devanagari" panose="02040503050201020203" pitchFamily="18" charset="0"/>
              <a:cs typeface="Adobe Devanagari" panose="02040503050201020203" pitchFamily="18" charset="0"/>
            </a:endParaRPr>
          </a:p>
          <a:p>
            <a:r>
              <a:rPr lang="en-IN" sz="2400" dirty="0">
                <a:latin typeface="Adobe Devanagari" panose="02040503050201020203" pitchFamily="18" charset="0"/>
                <a:cs typeface="Adobe Devanagari" panose="02040503050201020203" pitchFamily="18" charset="0"/>
                <a:hlinkClick r:id="rId4"/>
              </a:rPr>
              <a:t>https://enb.iisd.ord/consume/closed.html</a:t>
            </a:r>
            <a:endParaRPr lang="en-IN" sz="2400" dirty="0">
              <a:latin typeface="Adobe Devanagari" panose="02040503050201020203" pitchFamily="18" charset="0"/>
              <a:cs typeface="Adobe Devanagari" panose="02040503050201020203" pitchFamily="18" charset="0"/>
            </a:endParaRPr>
          </a:p>
          <a:p>
            <a:r>
              <a:rPr lang="en-IN" sz="2400" dirty="0">
                <a:latin typeface="Adobe Devanagari" panose="02040503050201020203" pitchFamily="18" charset="0"/>
                <a:cs typeface="Adobe Devanagari" panose="02040503050201020203" pitchFamily="18" charset="0"/>
                <a:hlinkClick r:id="rId5"/>
              </a:rPr>
              <a:t>https://www.bmu.ed</a:t>
            </a:r>
            <a:endParaRPr lang="en-IN" sz="2400" dirty="0">
              <a:latin typeface="Adobe Devanagari" panose="02040503050201020203" pitchFamily="18" charset="0"/>
              <a:cs typeface="Adobe Devanagari" panose="02040503050201020203" pitchFamily="18" charset="0"/>
            </a:endParaRPr>
          </a:p>
          <a:p>
            <a:r>
              <a:rPr lang="en-IN" sz="2400" dirty="0">
                <a:latin typeface="Adobe Devanagari" panose="02040503050201020203" pitchFamily="18" charset="0"/>
                <a:cs typeface="Adobe Devanagari" panose="02040503050201020203" pitchFamily="18" charset="0"/>
                <a:hlinkClick r:id="rId6"/>
              </a:rPr>
              <a:t>www.duetsche-recycling.de/epr</a:t>
            </a:r>
            <a:endParaRPr lang="en-IN" sz="2400" dirty="0">
              <a:latin typeface="Adobe Devanagari" panose="02040503050201020203" pitchFamily="18" charset="0"/>
              <a:cs typeface="Adobe Devanagari" panose="02040503050201020203" pitchFamily="18" charset="0"/>
            </a:endParaRPr>
          </a:p>
          <a:p>
            <a:r>
              <a:rPr lang="en-IN" sz="2400" dirty="0">
                <a:latin typeface="Adobe Devanagari" panose="02040503050201020203" pitchFamily="18" charset="0"/>
                <a:cs typeface="Adobe Devanagari" panose="02040503050201020203" pitchFamily="18" charset="0"/>
                <a:hlinkClick r:id="rId7"/>
              </a:rPr>
              <a:t>www.teriin.org</a:t>
            </a:r>
            <a:endParaRPr lang="en-IN" sz="2400" dirty="0">
              <a:latin typeface="Adobe Devanagari" panose="02040503050201020203" pitchFamily="18" charset="0"/>
              <a:cs typeface="Adobe Devanagari" panose="02040503050201020203" pitchFamily="18" charset="0"/>
            </a:endParaRPr>
          </a:p>
          <a:p>
            <a:endParaRPr lang="en-IN" sz="2400" dirty="0">
              <a:latin typeface="Adobe Devanagari" panose="02040503050201020203" pitchFamily="18" charset="0"/>
              <a:cs typeface="Adobe Devanagari" panose="02040503050201020203" pitchFamily="18" charset="0"/>
            </a:endParaRPr>
          </a:p>
          <a:p>
            <a:endParaRPr lang="en-IN" sz="2400" dirty="0"/>
          </a:p>
        </p:txBody>
      </p:sp>
    </p:spTree>
    <p:extLst>
      <p:ext uri="{BB962C8B-B14F-4D97-AF65-F5344CB8AC3E}">
        <p14:creationId xmlns:p14="http://schemas.microsoft.com/office/powerpoint/2010/main" val="17836329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780</Words>
  <Application>Microsoft Office PowerPoint</Application>
  <PresentationFormat>Widescreen</PresentationFormat>
  <Paragraphs>72</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Adobe Devanagari</vt:lpstr>
      <vt:lpstr>Arial</vt:lpstr>
      <vt:lpstr>Calibri</vt:lpstr>
      <vt:lpstr>Calibri Light</vt:lpstr>
      <vt:lpstr>Office Theme</vt:lpstr>
      <vt:lpstr>WASTE MANAGEMENT</vt:lpstr>
      <vt:lpstr>What is waste management?</vt:lpstr>
      <vt:lpstr>Contribution in adapting waste management</vt:lpstr>
      <vt:lpstr>Survey</vt:lpstr>
      <vt:lpstr>Stakeholders of Waste Disposal Process</vt:lpstr>
      <vt:lpstr>Waste Management in Goa</vt:lpstr>
      <vt:lpstr>PowerPoint Presentation</vt:lpstr>
      <vt:lpstr>Waste Management</vt:lpstr>
      <vt:lpstr>Recycling the waste.</vt:lpstr>
      <vt:lpstr>PowerPoint Presentation</vt:lpstr>
      <vt:lpstr>How Swiss deals with waste?</vt:lpstr>
      <vt:lpstr>PowerPoint Presentation</vt:lpstr>
      <vt:lpstr>Waste Management  In Germany</vt:lpstr>
      <vt:lpstr>Waste Generation</vt:lpstr>
      <vt:lpstr>The German Closed Cycle Management Act</vt:lpstr>
      <vt:lpstr>Bibliography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WASTE MANAGEMENT</dc:title>
  <dc:creator>Ruchi Mankar</dc:creator>
  <cp:lastModifiedBy>Ruchi Mankar</cp:lastModifiedBy>
  <cp:revision>3</cp:revision>
  <dcterms:created xsi:type="dcterms:W3CDTF">2020-02-27T05:11:29Z</dcterms:created>
  <dcterms:modified xsi:type="dcterms:W3CDTF">2020-02-27T05:31:32Z</dcterms:modified>
</cp:coreProperties>
</file>